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3" r:id="rId4"/>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38" d="100"/>
          <a:sy n="38" d="100"/>
        </p:scale>
        <p:origin x="-8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1130C-2799-4E57-98D4-EDE297182DE2}" type="datetimeFigureOut">
              <a:rPr lang="fr-FR" smtClean="0"/>
              <a:pPr/>
              <a:t>24/10/2014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F3C23-1DB0-4AA5-A96A-064CE8BA723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D’où elle est,</a:t>
            </a:r>
            <a:r>
              <a:rPr lang="fr-FR" baseline="0" dirty="0" smtClean="0"/>
              <a:t> l</a:t>
            </a:r>
            <a:r>
              <a:rPr lang="fr-FR" dirty="0" smtClean="0"/>
              <a:t>a marraine ne voit</a:t>
            </a:r>
            <a:r>
              <a:rPr lang="fr-FR" baseline="0" dirty="0" smtClean="0"/>
              <a:t> pas Participe. La petite fille ne fait donc aucun effort et ne s’accorde pas avec Avoir.</a:t>
            </a:r>
            <a:endParaRPr lang="fr-FR" dirty="0"/>
          </a:p>
        </p:txBody>
      </p:sp>
      <p:sp>
        <p:nvSpPr>
          <p:cNvPr id="4" name="Espace réservé du numéro de diapositive 3"/>
          <p:cNvSpPr>
            <a:spLocks noGrp="1"/>
          </p:cNvSpPr>
          <p:nvPr>
            <p:ph type="sldNum" sz="quarter" idx="10"/>
          </p:nvPr>
        </p:nvSpPr>
        <p:spPr/>
        <p:txBody>
          <a:bodyPr/>
          <a:lstStyle/>
          <a:p>
            <a:fld id="{24FF3C23-1DB0-4AA5-A96A-064CE8BA7234}"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a:t>
            </a:r>
            <a:r>
              <a:rPr lang="fr-FR" baseline="0" dirty="0" smtClean="0"/>
              <a:t> un temps composé où le verbe est employé avec l’auxiliaire avoir, si le COD est placé avant l’auxiliaire, le participe passé s’accorde en genre et en nombre avec le COD. Bien faire remarquer que le « cadeau » est donné par la marraine et non par le sujet.</a:t>
            </a:r>
            <a:endParaRPr lang="fr-FR" dirty="0"/>
          </a:p>
        </p:txBody>
      </p:sp>
      <p:sp>
        <p:nvSpPr>
          <p:cNvPr id="4" name="Espace réservé du numéro de diapositive 3"/>
          <p:cNvSpPr>
            <a:spLocks noGrp="1"/>
          </p:cNvSpPr>
          <p:nvPr>
            <p:ph type="sldNum" sz="quarter" idx="10"/>
          </p:nvPr>
        </p:nvSpPr>
        <p:spPr/>
        <p:txBody>
          <a:bodyPr/>
          <a:lstStyle/>
          <a:p>
            <a:fld id="{24FF3C23-1DB0-4AA5-A96A-064CE8BA7234}" type="slidenum">
              <a:rPr lang="fr-FR" smtClean="0"/>
              <a:pPr/>
              <a:t>17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Aki</a:t>
            </a:r>
            <a:r>
              <a:rPr lang="fr-FR" dirty="0" smtClean="0"/>
              <a:t> est Criard,</a:t>
            </a:r>
            <a:r>
              <a:rPr lang="fr-FR" baseline="0" dirty="0" smtClean="0"/>
              <a:t> Obstiné et Insupportable ! (COI)</a:t>
            </a:r>
            <a:endParaRPr lang="fr-FR" dirty="0"/>
          </a:p>
        </p:txBody>
      </p:sp>
      <p:sp>
        <p:nvSpPr>
          <p:cNvPr id="4" name="Espace réservé du numéro de diapositive 3"/>
          <p:cNvSpPr>
            <a:spLocks noGrp="1"/>
          </p:cNvSpPr>
          <p:nvPr>
            <p:ph type="sldNum" sz="quarter" idx="10"/>
          </p:nvPr>
        </p:nvSpPr>
        <p:spPr/>
        <p:txBody>
          <a:bodyPr/>
          <a:lstStyle/>
          <a:p>
            <a:fld id="{24FF3C23-1DB0-4AA5-A96A-064CE8BA7234}" type="slidenum">
              <a:rPr lang="fr-FR" smtClean="0"/>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30F50A-3411-4F15-BDF1-692335481C25}" type="datetimeFigureOut">
              <a:rPr lang="fr-FR" smtClean="0"/>
              <a:pPr/>
              <a:t>24/10/2014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2256A-7776-4AA7-B34D-94C25AF647D8}" type="slidenum">
              <a:rPr lang="fr-FR" smtClean="0"/>
              <a:pPr/>
              <a:t>‹N°›</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F50A-3411-4F15-BDF1-692335481C25}" type="datetimeFigureOut">
              <a:rPr lang="fr-FR" smtClean="0"/>
              <a:pPr/>
              <a:t>24/10/2014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2256A-7776-4AA7-B34D-94C25AF647D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052736"/>
            <a:ext cx="7772400" cy="1470025"/>
          </a:xfrm>
        </p:spPr>
        <p:txBody>
          <a:bodyPr>
            <a:normAutofit fontScale="90000"/>
          </a:bodyPr>
          <a:lstStyle/>
          <a:p>
            <a:r>
              <a:rPr lang="fr-FR" u="sng" dirty="0"/>
              <a:t>La belle histoire de Participe dans le royaume de la phrase</a:t>
            </a:r>
            <a:r>
              <a:rPr lang="fr-FR" dirty="0"/>
              <a:t/>
            </a:r>
            <a:br>
              <a:rPr lang="fr-FR" dirty="0"/>
            </a:br>
            <a:endParaRPr lang="fr-FR" dirty="0"/>
          </a:p>
        </p:txBody>
      </p:sp>
      <p:sp>
        <p:nvSpPr>
          <p:cNvPr id="3" name="Sous-titre 2"/>
          <p:cNvSpPr>
            <a:spLocks noGrp="1"/>
          </p:cNvSpPr>
          <p:nvPr>
            <p:ph type="subTitle" idx="1"/>
          </p:nvPr>
        </p:nvSpPr>
        <p:spPr/>
        <p:txBody>
          <a:bodyPr/>
          <a:lstStyle/>
          <a:p>
            <a:endParaRPr lang="fr-FR" dirty="0"/>
          </a:p>
        </p:txBody>
      </p:sp>
      <p:pic>
        <p:nvPicPr>
          <p:cNvPr id="1026" name="Picture 2" descr="C:\Users\msalaun\Pictures\photos fle\participe\DSC_0120.JPG"/>
          <p:cNvPicPr>
            <a:picLocks noChangeAspect="1" noChangeArrowheads="1"/>
          </p:cNvPicPr>
          <p:nvPr/>
        </p:nvPicPr>
        <p:blipFill>
          <a:blip r:embed="rId2" cstate="print"/>
          <a:srcRect/>
          <a:stretch>
            <a:fillRect/>
          </a:stretch>
        </p:blipFill>
        <p:spPr bwMode="auto">
          <a:xfrm>
            <a:off x="2771800" y="2420888"/>
            <a:ext cx="3290312" cy="3290312"/>
          </a:xfrm>
          <a:prstGeom prst="roundRect">
            <a:avLst/>
          </a:prstGeom>
          <a:noFill/>
          <a:ln>
            <a:solidFill>
              <a:schemeClr val="accent1">
                <a:lumMod val="75000"/>
              </a:schemeClr>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1124744"/>
            <a:ext cx="7128792" cy="3539430"/>
          </a:xfrm>
          <a:prstGeom prst="rect">
            <a:avLst/>
          </a:prstGeom>
        </p:spPr>
        <p:txBody>
          <a:bodyPr wrap="square">
            <a:spAutoFit/>
          </a:bodyPr>
          <a:lstStyle/>
          <a:p>
            <a:endParaRPr lang="fr-FR" sz="3200" dirty="0" smtClean="0"/>
          </a:p>
          <a:p>
            <a:endParaRPr lang="fr-FR" sz="3200" dirty="0"/>
          </a:p>
          <a:p>
            <a:pPr algn="ctr"/>
            <a:r>
              <a:rPr lang="fr-FR" sz="3200" dirty="0" smtClean="0">
                <a:latin typeface="Gisha" pitchFamily="34" charset="-79"/>
                <a:cs typeface="Gisha" pitchFamily="34" charset="-79"/>
              </a:rPr>
              <a:t>Lorsque </a:t>
            </a:r>
            <a:r>
              <a:rPr lang="fr-FR" sz="3200" dirty="0">
                <a:latin typeface="Gisha" pitchFamily="34" charset="-79"/>
                <a:cs typeface="Gisha" pitchFamily="34" charset="-79"/>
              </a:rPr>
              <a:t>le gentil Être voit que Participe et Avoir ne parviennent pas à s’accorder, il s’interpose et force Avoir à partager les cadeaux qu’il reçoit des sujets.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24.JPG"/>
          <p:cNvPicPr/>
          <p:nvPr/>
        </p:nvPicPr>
        <p:blipFill>
          <a:blip r:embed="rId2" cstate="print"/>
          <a:stretch>
            <a:fillRect/>
          </a:stretch>
        </p:blipFill>
        <p:spPr>
          <a:xfrm>
            <a:off x="827584" y="260648"/>
            <a:ext cx="7452360" cy="5088592"/>
          </a:xfrm>
          <a:prstGeom prst="rect">
            <a:avLst/>
          </a:prstGeom>
        </p:spPr>
      </p:pic>
      <p:sp>
        <p:nvSpPr>
          <p:cNvPr id="3" name="ZoneTexte 2"/>
          <p:cNvSpPr txBox="1"/>
          <p:nvPr/>
        </p:nvSpPr>
        <p:spPr>
          <a:xfrm>
            <a:off x="395536" y="5517232"/>
            <a:ext cx="8106065" cy="861774"/>
          </a:xfrm>
          <a:prstGeom prst="rect">
            <a:avLst/>
          </a:prstGeom>
          <a:noFill/>
        </p:spPr>
        <p:txBody>
          <a:bodyPr wrap="square" rtlCol="0">
            <a:spAutoFit/>
          </a:bodyPr>
          <a:lstStyle/>
          <a:p>
            <a:r>
              <a:rPr lang="fr-FR" sz="4800" dirty="0">
                <a:solidFill>
                  <a:srgbClr val="FF0000"/>
                </a:solidFill>
              </a:rPr>
              <a:t>Les fraises </a:t>
            </a:r>
            <a:r>
              <a:rPr lang="fr-FR" sz="4800" dirty="0"/>
              <a:t>ont été mangé</a:t>
            </a:r>
            <a:r>
              <a:rPr lang="fr-FR" sz="4800" dirty="0">
                <a:solidFill>
                  <a:srgbClr val="FF0000"/>
                </a:solidFill>
              </a:rPr>
              <a:t>es</a:t>
            </a:r>
            <a:r>
              <a:rPr lang="fr-FR" sz="4800" dirty="0"/>
              <a:t>.</a:t>
            </a:r>
          </a:p>
        </p:txBody>
      </p:sp>
      <p:cxnSp>
        <p:nvCxnSpPr>
          <p:cNvPr id="5" name="Connecteur droit avec flèche 4"/>
          <p:cNvCxnSpPr/>
          <p:nvPr/>
        </p:nvCxnSpPr>
        <p:spPr>
          <a:xfrm>
            <a:off x="2051720" y="4149080"/>
            <a:ext cx="0"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3563888" y="4077072"/>
            <a:ext cx="0" cy="15121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4427984" y="4077072"/>
            <a:ext cx="20585"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5364088" y="4149080"/>
            <a:ext cx="720080" cy="14401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Flèche droite 11"/>
          <p:cNvSpPr/>
          <p:nvPr/>
        </p:nvSpPr>
        <p:spPr>
          <a:xfrm>
            <a:off x="1979712" y="6309320"/>
            <a:ext cx="4464496"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99">
            <a:alpha val="39000"/>
          </a:srgbClr>
        </a:solidFill>
        <a:effectLst/>
      </p:bgPr>
    </p:bg>
    <p:spTree>
      <p:nvGrpSpPr>
        <p:cNvPr id="1" name=""/>
        <p:cNvGrpSpPr/>
        <p:nvPr/>
      </p:nvGrpSpPr>
      <p:grpSpPr>
        <a:xfrm>
          <a:off x="0" y="0"/>
          <a:ext cx="0" cy="0"/>
          <a:chOff x="0" y="0"/>
          <a:chExt cx="0" cy="0"/>
        </a:xfrm>
      </p:grpSpPr>
      <p:sp>
        <p:nvSpPr>
          <p:cNvPr id="2" name="ZoneTexte 1"/>
          <p:cNvSpPr txBox="1"/>
          <p:nvPr/>
        </p:nvSpPr>
        <p:spPr>
          <a:xfrm>
            <a:off x="1187624" y="1844824"/>
            <a:ext cx="6745308" cy="1569660"/>
          </a:xfrm>
          <a:prstGeom prst="rect">
            <a:avLst/>
          </a:prstGeom>
          <a:noFill/>
        </p:spPr>
        <p:txBody>
          <a:bodyPr wrap="none" rtlCol="0">
            <a:spAutoFit/>
          </a:bodyPr>
          <a:lstStyle/>
          <a:p>
            <a:pPr algn="ctr"/>
            <a:r>
              <a:rPr lang="fr-FR" sz="4800" dirty="0" smtClean="0">
                <a:latin typeface="Gisha" pitchFamily="34" charset="-79"/>
                <a:cs typeface="Gisha" pitchFamily="34" charset="-79"/>
              </a:rPr>
              <a:t>Chapitre II</a:t>
            </a:r>
          </a:p>
          <a:p>
            <a:pPr algn="ctr"/>
            <a:r>
              <a:rPr lang="fr-FR" sz="4800" dirty="0" smtClean="0">
                <a:latin typeface="Gisha" pitchFamily="34" charset="-79"/>
                <a:cs typeface="Gisha" pitchFamily="34" charset="-79"/>
              </a:rPr>
              <a:t>La marraine de Participe</a:t>
            </a:r>
            <a:endParaRPr lang="fr-FR" sz="4800" dirty="0">
              <a:latin typeface="Gisha" pitchFamily="34" charset="-79"/>
              <a:cs typeface="Gisha" pitchFamily="34" charset="-79"/>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99">
            <a:alpha val="39000"/>
          </a:srgbClr>
        </a:solidFill>
        <a:effectLst/>
      </p:bgPr>
    </p:bg>
    <p:spTree>
      <p:nvGrpSpPr>
        <p:cNvPr id="1" name=""/>
        <p:cNvGrpSpPr/>
        <p:nvPr/>
      </p:nvGrpSpPr>
      <p:grpSpPr>
        <a:xfrm>
          <a:off x="0" y="0"/>
          <a:ext cx="0" cy="0"/>
          <a:chOff x="0" y="0"/>
          <a:chExt cx="0" cy="0"/>
        </a:xfrm>
      </p:grpSpPr>
      <p:sp>
        <p:nvSpPr>
          <p:cNvPr id="2" name="Rectangle 1"/>
          <p:cNvSpPr/>
          <p:nvPr/>
        </p:nvSpPr>
        <p:spPr>
          <a:xfrm>
            <a:off x="1043608" y="620688"/>
            <a:ext cx="7272808" cy="5016758"/>
          </a:xfrm>
          <a:prstGeom prst="rect">
            <a:avLst/>
          </a:prstGeom>
        </p:spPr>
        <p:txBody>
          <a:bodyPr wrap="square">
            <a:spAutoFit/>
          </a:bodyPr>
          <a:lstStyle/>
          <a:p>
            <a:pPr algn="ctr"/>
            <a:r>
              <a:rPr lang="fr-FR" sz="3200" dirty="0">
                <a:latin typeface="Gisha" pitchFamily="34" charset="-79"/>
                <a:cs typeface="Gisha" pitchFamily="34" charset="-79"/>
              </a:rPr>
              <a:t>Il existe une personne dans le village qui est très importante pour Participe, c’est sa </a:t>
            </a:r>
            <a:r>
              <a:rPr lang="fr-FR" sz="3200" dirty="0">
                <a:solidFill>
                  <a:srgbClr val="FF0066"/>
                </a:solidFill>
                <a:latin typeface="Gisha" pitchFamily="34" charset="-79"/>
                <a:cs typeface="Gisha" pitchFamily="34" charset="-79"/>
              </a:rPr>
              <a:t>marraine</a:t>
            </a:r>
            <a:r>
              <a:rPr lang="fr-FR" sz="3200" dirty="0">
                <a:latin typeface="Gisha" pitchFamily="34" charset="-79"/>
                <a:cs typeface="Gisha" pitchFamily="34" charset="-79"/>
              </a:rPr>
              <a:t>, la bonne COD. </a:t>
            </a:r>
            <a:endParaRPr lang="fr-FR" sz="3200" dirty="0" smtClean="0">
              <a:latin typeface="Gisha" pitchFamily="34" charset="-79"/>
              <a:cs typeface="Gisha" pitchFamily="34" charset="-79"/>
            </a:endParaRPr>
          </a:p>
          <a:p>
            <a:pPr algn="ctr"/>
            <a:endParaRPr lang="fr-FR" sz="3200" dirty="0" smtClean="0">
              <a:latin typeface="Gisha" pitchFamily="34" charset="-79"/>
              <a:cs typeface="Gisha" pitchFamily="34" charset="-79"/>
            </a:endParaRPr>
          </a:p>
          <a:p>
            <a:pPr algn="ctr"/>
            <a:r>
              <a:rPr lang="fr-FR" sz="3200" dirty="0" smtClean="0">
                <a:latin typeface="Gisha" pitchFamily="34" charset="-79"/>
                <a:cs typeface="Gisha" pitchFamily="34" charset="-79"/>
              </a:rPr>
              <a:t>La </a:t>
            </a:r>
            <a:r>
              <a:rPr lang="fr-FR" sz="3200" dirty="0">
                <a:latin typeface="Gisha" pitchFamily="34" charset="-79"/>
                <a:cs typeface="Gisha" pitchFamily="34" charset="-79"/>
              </a:rPr>
              <a:t>marraine adore gâter </a:t>
            </a:r>
            <a:r>
              <a:rPr lang="fr-FR" sz="3200" dirty="0" smtClean="0">
                <a:latin typeface="Gisha" pitchFamily="34" charset="-79"/>
                <a:cs typeface="Gisha" pitchFamily="34" charset="-79"/>
              </a:rPr>
              <a:t>Participe, </a:t>
            </a:r>
            <a:r>
              <a:rPr lang="fr-FR" sz="3200" dirty="0">
                <a:latin typeface="Gisha" pitchFamily="34" charset="-79"/>
                <a:cs typeface="Gisha" pitchFamily="34" charset="-79"/>
              </a:rPr>
              <a:t>mais à condition que cette dernière se comporte bien dans le village. </a:t>
            </a:r>
            <a:endParaRPr lang="fr-FR" sz="3200" dirty="0" smtClean="0">
              <a:latin typeface="Gisha" pitchFamily="34" charset="-79"/>
              <a:cs typeface="Gisha" pitchFamily="34" charset="-79"/>
            </a:endParaRPr>
          </a:p>
          <a:p>
            <a:pPr algn="ctr"/>
            <a:endParaRPr lang="fr-FR" sz="3200" dirty="0" smtClean="0">
              <a:latin typeface="Gisha" pitchFamily="34" charset="-79"/>
              <a:cs typeface="Gisha" pitchFamily="34" charset="-79"/>
            </a:endParaRPr>
          </a:p>
          <a:p>
            <a:pPr algn="ctr"/>
            <a:r>
              <a:rPr lang="fr-FR" sz="3200" dirty="0" smtClean="0">
                <a:latin typeface="Gisha" pitchFamily="34" charset="-79"/>
                <a:cs typeface="Gisha" pitchFamily="34" charset="-79"/>
              </a:rPr>
              <a:t>Aussi</a:t>
            </a:r>
            <a:r>
              <a:rPr lang="fr-FR" sz="3200" dirty="0">
                <a:latin typeface="Gisha" pitchFamily="34" charset="-79"/>
                <a:cs typeface="Gisha" pitchFamily="34" charset="-79"/>
              </a:rPr>
              <a:t>, </a:t>
            </a:r>
            <a:r>
              <a:rPr lang="fr-FR" sz="3200" dirty="0" smtClean="0">
                <a:latin typeface="Gisha" pitchFamily="34" charset="-79"/>
                <a:cs typeface="Gisha" pitchFamily="34" charset="-79"/>
              </a:rPr>
              <a:t>Participe fait-elle </a:t>
            </a:r>
            <a:r>
              <a:rPr lang="fr-FR" sz="3200" dirty="0">
                <a:latin typeface="Gisha" pitchFamily="34" charset="-79"/>
                <a:cs typeface="Gisha" pitchFamily="34" charset="-79"/>
              </a:rPr>
              <a:t>bien </a:t>
            </a:r>
            <a:r>
              <a:rPr lang="fr-FR" sz="3200" dirty="0" smtClean="0">
                <a:latin typeface="Gisha" pitchFamily="34" charset="-79"/>
                <a:cs typeface="Gisha" pitchFamily="34" charset="-79"/>
              </a:rPr>
              <a:t>attention quand elle voit Avoir</a:t>
            </a:r>
            <a:r>
              <a:rPr lang="fr-FR" sz="3200" dirty="0">
                <a:latin typeface="Gisha" pitchFamily="34" charset="-79"/>
                <a:cs typeface="Gisha" pitchFamily="34" charset="-79"/>
              </a:rPr>
              <a:t> !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99">
            <a:alpha val="40000"/>
          </a:srgbClr>
        </a:solidFill>
        <a:effectLst/>
      </p:bgPr>
    </p:bg>
    <p:spTree>
      <p:nvGrpSpPr>
        <p:cNvPr id="1" name=""/>
        <p:cNvGrpSpPr/>
        <p:nvPr/>
      </p:nvGrpSpPr>
      <p:grpSpPr>
        <a:xfrm>
          <a:off x="0" y="0"/>
          <a:ext cx="0" cy="0"/>
          <a:chOff x="0" y="0"/>
          <a:chExt cx="0" cy="0"/>
        </a:xfrm>
      </p:grpSpPr>
      <p:pic>
        <p:nvPicPr>
          <p:cNvPr id="2" name="Image 1" descr="DSC_0126.JPG"/>
          <p:cNvPicPr/>
          <p:nvPr/>
        </p:nvPicPr>
        <p:blipFill>
          <a:blip r:embed="rId2" cstate="print"/>
          <a:stretch>
            <a:fillRect/>
          </a:stretch>
        </p:blipFill>
        <p:spPr>
          <a:xfrm>
            <a:off x="1691680" y="1916832"/>
            <a:ext cx="5760720" cy="3840480"/>
          </a:xfrm>
          <a:prstGeom prst="roundRect">
            <a:avLst/>
          </a:prstGeom>
          <a:ln>
            <a:solidFill>
              <a:srgbClr val="FF0066"/>
            </a:solidFill>
          </a:ln>
        </p:spPr>
      </p:pic>
      <p:sp>
        <p:nvSpPr>
          <p:cNvPr id="3" name="ZoneTexte 2"/>
          <p:cNvSpPr txBox="1"/>
          <p:nvPr/>
        </p:nvSpPr>
        <p:spPr>
          <a:xfrm>
            <a:off x="1259632" y="548680"/>
            <a:ext cx="7234673" cy="861774"/>
          </a:xfrm>
          <a:prstGeom prst="rect">
            <a:avLst/>
          </a:prstGeom>
          <a:noFill/>
        </p:spPr>
        <p:txBody>
          <a:bodyPr wrap="none" rtlCol="0">
            <a:spAutoFit/>
          </a:bodyPr>
          <a:lstStyle/>
          <a:p>
            <a:r>
              <a:rPr lang="fr-FR" sz="5000" dirty="0" smtClean="0">
                <a:latin typeface="Gisha" pitchFamily="34" charset="-79"/>
                <a:cs typeface="Gisha" pitchFamily="34" charset="-79"/>
              </a:rPr>
              <a:t>La marraine et sa maison</a:t>
            </a:r>
            <a:endParaRPr lang="fr-FR" sz="5000" dirty="0">
              <a:latin typeface="Gisha" pitchFamily="34" charset="-79"/>
              <a:cs typeface="Gisha" pitchFamily="34" charset="-79"/>
            </a:endParaRPr>
          </a:p>
        </p:txBody>
      </p:sp>
      <p:cxnSp>
        <p:nvCxnSpPr>
          <p:cNvPr id="8" name="Connecteur droit avec flèche 7"/>
          <p:cNvCxnSpPr/>
          <p:nvPr/>
        </p:nvCxnSpPr>
        <p:spPr>
          <a:xfrm flipH="1">
            <a:off x="5292080" y="1412776"/>
            <a:ext cx="1512168" cy="1800200"/>
          </a:xfrm>
          <a:prstGeom prst="straightConnector1">
            <a:avLst/>
          </a:prstGeom>
          <a:ln>
            <a:solidFill>
              <a:srgbClr val="FF6699"/>
            </a:solidFill>
            <a:tailEnd type="arrow"/>
          </a:ln>
        </p:spPr>
        <p:style>
          <a:lnRef idx="3">
            <a:schemeClr val="accent6"/>
          </a:lnRef>
          <a:fillRef idx="0">
            <a:schemeClr val="accent6"/>
          </a:fillRef>
          <a:effectRef idx="2">
            <a:schemeClr val="accent6"/>
          </a:effectRef>
          <a:fontRef idx="minor">
            <a:schemeClr val="tx1"/>
          </a:fontRef>
        </p:style>
      </p:cxnSp>
      <p:cxnSp>
        <p:nvCxnSpPr>
          <p:cNvPr id="10" name="Connecteur droit avec flèche 9"/>
          <p:cNvCxnSpPr/>
          <p:nvPr/>
        </p:nvCxnSpPr>
        <p:spPr>
          <a:xfrm>
            <a:off x="3707904" y="1412776"/>
            <a:ext cx="720080" cy="1728192"/>
          </a:xfrm>
          <a:prstGeom prst="straightConnector1">
            <a:avLst/>
          </a:prstGeom>
          <a:ln>
            <a:solidFill>
              <a:srgbClr val="FF0066"/>
            </a:solidFill>
            <a:tailEnd type="arrow"/>
          </a:ln>
        </p:spPr>
        <p:style>
          <a:lnRef idx="3">
            <a:schemeClr val="accent3"/>
          </a:lnRef>
          <a:fillRef idx="0">
            <a:schemeClr val="accent3"/>
          </a:fillRef>
          <a:effectRef idx="2">
            <a:schemeClr val="accent3"/>
          </a:effectRef>
          <a:fontRef idx="minor">
            <a:schemeClr val="tx1"/>
          </a:fontRef>
        </p:style>
      </p:cxnSp>
      <p:sp>
        <p:nvSpPr>
          <p:cNvPr id="12" name="ZoneTexte 11"/>
          <p:cNvSpPr txBox="1"/>
          <p:nvPr/>
        </p:nvSpPr>
        <p:spPr>
          <a:xfrm>
            <a:off x="5364088" y="3717032"/>
            <a:ext cx="795474" cy="369332"/>
          </a:xfrm>
          <a:prstGeom prst="rect">
            <a:avLst/>
          </a:prstGeom>
          <a:noFill/>
        </p:spPr>
        <p:txBody>
          <a:bodyPr wrap="none" rtlCol="0">
            <a:spAutoFit/>
          </a:bodyPr>
          <a:lstStyle/>
          <a:p>
            <a:r>
              <a:rPr lang="fr-FR" dirty="0" smtClean="0">
                <a:solidFill>
                  <a:srgbClr val="FFFF00"/>
                </a:solidFill>
              </a:rPr>
              <a:t> </a:t>
            </a:r>
            <a:r>
              <a:rPr lang="fr-FR" dirty="0">
                <a:solidFill>
                  <a:srgbClr val="FFFF00"/>
                </a:solidFill>
              </a:rPr>
              <a:t>J</a:t>
            </a:r>
            <a:r>
              <a:rPr lang="fr-FR" dirty="0" smtClean="0">
                <a:solidFill>
                  <a:srgbClr val="FFFF00"/>
                </a:solidFill>
              </a:rPr>
              <a:t>ardin</a:t>
            </a:r>
            <a:endParaRPr lang="fr-FR" dirty="0">
              <a:solidFill>
                <a:srgbClr val="FFFF00"/>
              </a:solidFill>
            </a:endParaRPr>
          </a:p>
        </p:txBody>
      </p:sp>
      <p:sp>
        <p:nvSpPr>
          <p:cNvPr id="13" name="ZoneTexte 12"/>
          <p:cNvSpPr txBox="1"/>
          <p:nvPr/>
        </p:nvSpPr>
        <p:spPr>
          <a:xfrm>
            <a:off x="1835696" y="3645024"/>
            <a:ext cx="1526636" cy="369332"/>
          </a:xfrm>
          <a:prstGeom prst="rect">
            <a:avLst/>
          </a:prstGeom>
          <a:noFill/>
        </p:spPr>
        <p:txBody>
          <a:bodyPr wrap="none" rtlCol="0">
            <a:spAutoFit/>
          </a:bodyPr>
          <a:lstStyle/>
          <a:p>
            <a:r>
              <a:rPr lang="fr-FR" dirty="0" smtClean="0">
                <a:solidFill>
                  <a:srgbClr val="FFFF00"/>
                </a:solidFill>
              </a:rPr>
              <a:t>Porte d’entrée</a:t>
            </a:r>
            <a:endParaRPr lang="fr-FR"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1340768"/>
            <a:ext cx="6696744" cy="3539430"/>
          </a:xfrm>
          <a:prstGeom prst="rect">
            <a:avLst/>
          </a:prstGeom>
        </p:spPr>
        <p:txBody>
          <a:bodyPr wrap="square">
            <a:spAutoFit/>
          </a:bodyPr>
          <a:lstStyle/>
          <a:p>
            <a:pPr algn="ctr"/>
            <a:r>
              <a:rPr lang="fr-FR" sz="3200" dirty="0">
                <a:latin typeface="Gisha" pitchFamily="34" charset="-79"/>
                <a:cs typeface="Gisha" pitchFamily="34" charset="-79"/>
              </a:rPr>
              <a:t>Lorsque la marraine est dans son jardin, elle ne peut pas voir que Participe et Avoir </a:t>
            </a:r>
            <a:r>
              <a:rPr lang="fr-FR" sz="3200">
                <a:latin typeface="Gisha" pitchFamily="34" charset="-79"/>
                <a:cs typeface="Gisha" pitchFamily="34" charset="-79"/>
              </a:rPr>
              <a:t>ne </a:t>
            </a:r>
            <a:r>
              <a:rPr lang="fr-FR" sz="3200" smtClean="0">
                <a:latin typeface="Gisha" pitchFamily="34" charset="-79"/>
                <a:cs typeface="Gisha" pitchFamily="34" charset="-79"/>
              </a:rPr>
              <a:t>s’accordent </a:t>
            </a:r>
            <a:r>
              <a:rPr lang="fr-FR" sz="3200" dirty="0">
                <a:latin typeface="Gisha" pitchFamily="34" charset="-79"/>
                <a:cs typeface="Gisha" pitchFamily="34" charset="-79"/>
              </a:rPr>
              <a:t>pas. Participe en profite pour tirer méchamment la langue à cet égoïste d’Avoir qui ne partage jamais rien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99">
            <a:alpha val="24000"/>
          </a:srgbClr>
        </a:solidFill>
        <a:effectLst/>
      </p:bgPr>
    </p:bg>
    <p:spTree>
      <p:nvGrpSpPr>
        <p:cNvPr id="1" name=""/>
        <p:cNvGrpSpPr/>
        <p:nvPr/>
      </p:nvGrpSpPr>
      <p:grpSpPr>
        <a:xfrm>
          <a:off x="0" y="0"/>
          <a:ext cx="0" cy="0"/>
          <a:chOff x="0" y="0"/>
          <a:chExt cx="0" cy="0"/>
        </a:xfrm>
      </p:grpSpPr>
      <p:pic>
        <p:nvPicPr>
          <p:cNvPr id="2" name="Image 1" descr="DSC_0129.JPG"/>
          <p:cNvPicPr/>
          <p:nvPr/>
        </p:nvPicPr>
        <p:blipFill>
          <a:blip r:embed="rId3" cstate="print"/>
          <a:stretch>
            <a:fillRect/>
          </a:stretch>
        </p:blipFill>
        <p:spPr>
          <a:xfrm>
            <a:off x="611560" y="188640"/>
            <a:ext cx="7632848" cy="5112568"/>
          </a:xfrm>
          <a:prstGeom prst="rect">
            <a:avLst/>
          </a:prstGeom>
        </p:spPr>
      </p:pic>
      <p:sp>
        <p:nvSpPr>
          <p:cNvPr id="3" name="ZoneTexte 2"/>
          <p:cNvSpPr txBox="1"/>
          <p:nvPr/>
        </p:nvSpPr>
        <p:spPr>
          <a:xfrm>
            <a:off x="899592" y="5445224"/>
            <a:ext cx="7338869" cy="861774"/>
          </a:xfrm>
          <a:prstGeom prst="rect">
            <a:avLst/>
          </a:prstGeom>
          <a:noFill/>
        </p:spPr>
        <p:txBody>
          <a:bodyPr wrap="none" rtlCol="0">
            <a:spAutoFit/>
          </a:bodyPr>
          <a:lstStyle/>
          <a:p>
            <a:r>
              <a:rPr lang="fr-FR" sz="5000" dirty="0">
                <a:latin typeface="Gisha" pitchFamily="34" charset="-79"/>
                <a:cs typeface="Gisha" pitchFamily="34" charset="-79"/>
              </a:rPr>
              <a:t>Anna a mangé </a:t>
            </a:r>
            <a:r>
              <a:rPr lang="fr-FR" sz="5000" dirty="0">
                <a:solidFill>
                  <a:srgbClr val="FF6699"/>
                </a:solidFill>
                <a:latin typeface="Gisha" pitchFamily="34" charset="-79"/>
                <a:cs typeface="Gisha" pitchFamily="34" charset="-79"/>
              </a:rPr>
              <a:t>les</a:t>
            </a:r>
            <a:r>
              <a:rPr lang="fr-FR" sz="5000" dirty="0">
                <a:latin typeface="Gisha" pitchFamily="34" charset="-79"/>
                <a:cs typeface="Gisha" pitchFamily="34" charset="-79"/>
              </a:rPr>
              <a:t> </a:t>
            </a:r>
            <a:r>
              <a:rPr lang="fr-FR" sz="5000" dirty="0">
                <a:solidFill>
                  <a:srgbClr val="FF6699"/>
                </a:solidFill>
                <a:latin typeface="Gisha" pitchFamily="34" charset="-79"/>
                <a:cs typeface="Gisha" pitchFamily="34" charset="-79"/>
              </a:rPr>
              <a:t>fraises</a:t>
            </a:r>
            <a:r>
              <a:rPr lang="fr-FR" sz="5000" dirty="0">
                <a:latin typeface="Gisha" pitchFamily="34" charset="-79"/>
                <a:cs typeface="Gisha" pitchFamily="34" charset="-79"/>
              </a:rPr>
              <a:t>.</a:t>
            </a:r>
          </a:p>
        </p:txBody>
      </p:sp>
      <p:cxnSp>
        <p:nvCxnSpPr>
          <p:cNvPr id="5" name="Connecteur droit avec flèche 4"/>
          <p:cNvCxnSpPr/>
          <p:nvPr/>
        </p:nvCxnSpPr>
        <p:spPr>
          <a:xfrm>
            <a:off x="2123728" y="4365104"/>
            <a:ext cx="0" cy="1224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flipH="1">
            <a:off x="2843808" y="4293096"/>
            <a:ext cx="504056" cy="122413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4788024" y="4221088"/>
            <a:ext cx="0" cy="13681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a:off x="6084168" y="4005064"/>
            <a:ext cx="0" cy="1584176"/>
          </a:xfrm>
          <a:prstGeom prst="straightConnector1">
            <a:avLst/>
          </a:prstGeom>
          <a:ln>
            <a:solidFill>
              <a:srgbClr val="FF6699"/>
            </a:solidFill>
            <a:tailEnd type="arrow"/>
          </a:ln>
        </p:spPr>
        <p:style>
          <a:lnRef idx="3">
            <a:schemeClr val="accent2"/>
          </a:lnRef>
          <a:fillRef idx="0">
            <a:schemeClr val="accent2"/>
          </a:fillRef>
          <a:effectRef idx="2">
            <a:schemeClr val="accent2"/>
          </a:effectRef>
          <a:fontRef idx="minor">
            <a:schemeClr val="tx1"/>
          </a:fontRef>
        </p:style>
      </p:cxnSp>
      <p:sp>
        <p:nvSpPr>
          <p:cNvPr id="14" name="Flèche droite 13"/>
          <p:cNvSpPr/>
          <p:nvPr/>
        </p:nvSpPr>
        <p:spPr>
          <a:xfrm>
            <a:off x="6300192" y="2204864"/>
            <a:ext cx="792088" cy="360040"/>
          </a:xfrm>
          <a:prstGeom prst="rightArrow">
            <a:avLst/>
          </a:prstGeom>
          <a:ln>
            <a:solidFill>
              <a:srgbClr val="FF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67544" y="1124744"/>
            <a:ext cx="8352928" cy="4247317"/>
          </a:xfrm>
          <a:prstGeom prst="rect">
            <a:avLst/>
          </a:prstGeom>
        </p:spPr>
        <p:txBody>
          <a:bodyPr wrap="square">
            <a:spAutoFit/>
          </a:bodyPr>
          <a:lstStyle/>
          <a:p>
            <a:pPr algn="ctr"/>
            <a:r>
              <a:rPr lang="fr-FR" sz="4500" dirty="0">
                <a:latin typeface="Gisha" pitchFamily="34" charset="-79"/>
                <a:cs typeface="Gisha" pitchFamily="34" charset="-79"/>
              </a:rPr>
              <a:t>Par contre, lorsque sa marraine est </a:t>
            </a:r>
            <a:r>
              <a:rPr lang="fr-FR" sz="4500" dirty="0" smtClean="0">
                <a:latin typeface="Gisha" pitchFamily="34" charset="-79"/>
                <a:cs typeface="Gisha" pitchFamily="34" charset="-79"/>
              </a:rPr>
              <a:t>devant </a:t>
            </a:r>
            <a:r>
              <a:rPr lang="fr-FR" sz="4500" dirty="0" smtClean="0">
                <a:solidFill>
                  <a:srgbClr val="FF0066"/>
                </a:solidFill>
                <a:latin typeface="Gisha" pitchFamily="34" charset="-79"/>
                <a:cs typeface="Gisha" pitchFamily="34" charset="-79"/>
              </a:rPr>
              <a:t>l’entrée</a:t>
            </a:r>
            <a:r>
              <a:rPr lang="fr-FR" sz="4500" dirty="0" smtClean="0">
                <a:latin typeface="Gisha" pitchFamily="34" charset="-79"/>
                <a:cs typeface="Gisha" pitchFamily="34" charset="-79"/>
              </a:rPr>
              <a:t>, </a:t>
            </a:r>
            <a:r>
              <a:rPr lang="fr-FR" sz="4500" dirty="0">
                <a:latin typeface="Gisha" pitchFamily="34" charset="-79"/>
                <a:cs typeface="Gisha" pitchFamily="34" charset="-79"/>
              </a:rPr>
              <a:t>et qu’elle peut voir toutes leurs disputes, </a:t>
            </a:r>
            <a:endParaRPr lang="fr-FR" sz="4500" dirty="0" smtClean="0">
              <a:latin typeface="Gisha" pitchFamily="34" charset="-79"/>
              <a:cs typeface="Gisha" pitchFamily="34" charset="-79"/>
            </a:endParaRPr>
          </a:p>
          <a:p>
            <a:pPr algn="ctr"/>
            <a:r>
              <a:rPr lang="fr-FR" sz="4500" u="sng" dirty="0" smtClean="0">
                <a:latin typeface="Gisha" pitchFamily="34" charset="-79"/>
                <a:cs typeface="Gisha" pitchFamily="34" charset="-79"/>
              </a:rPr>
              <a:t>Participe </a:t>
            </a:r>
            <a:r>
              <a:rPr lang="fr-FR" sz="4500" u="sng" dirty="0">
                <a:latin typeface="Gisha" pitchFamily="34" charset="-79"/>
                <a:cs typeface="Gisha" pitchFamily="34" charset="-79"/>
              </a:rPr>
              <a:t>fait un effort</a:t>
            </a:r>
            <a:r>
              <a:rPr lang="fr-FR" sz="4500" dirty="0">
                <a:latin typeface="Gisha" pitchFamily="34" charset="-79"/>
                <a:cs typeface="Gisha" pitchFamily="34" charset="-79"/>
              </a:rPr>
              <a:t>, </a:t>
            </a:r>
            <a:r>
              <a:rPr lang="fr-FR" sz="4500" dirty="0" smtClean="0">
                <a:latin typeface="Gisha" pitchFamily="34" charset="-79"/>
                <a:cs typeface="Gisha" pitchFamily="34" charset="-79"/>
              </a:rPr>
              <a:t>elle </a:t>
            </a:r>
            <a:r>
              <a:rPr lang="fr-FR" sz="4500" dirty="0">
                <a:latin typeface="Gisha" pitchFamily="34" charset="-79"/>
                <a:cs typeface="Gisha" pitchFamily="34" charset="-79"/>
              </a:rPr>
              <a:t>sourit à Avoir ce qui lui vaut un </a:t>
            </a:r>
            <a:endParaRPr lang="fr-FR" sz="4500" dirty="0" smtClean="0">
              <a:latin typeface="Gisha" pitchFamily="34" charset="-79"/>
              <a:cs typeface="Gisha" pitchFamily="34" charset="-79"/>
            </a:endParaRPr>
          </a:p>
          <a:p>
            <a:pPr algn="ctr"/>
            <a:r>
              <a:rPr lang="fr-FR" sz="4500" dirty="0" smtClean="0">
                <a:solidFill>
                  <a:srgbClr val="FF0066"/>
                </a:solidFill>
                <a:latin typeface="Gisha" pitchFamily="34" charset="-79"/>
                <a:cs typeface="Gisha" pitchFamily="34" charset="-79"/>
              </a:rPr>
              <a:t>cadeau </a:t>
            </a:r>
            <a:r>
              <a:rPr lang="fr-FR" sz="4500" dirty="0">
                <a:solidFill>
                  <a:srgbClr val="FF0066"/>
                </a:solidFill>
                <a:latin typeface="Gisha" pitchFamily="34" charset="-79"/>
                <a:cs typeface="Gisha" pitchFamily="34" charset="-79"/>
              </a:rPr>
              <a:t>de sa marraine.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1.JPG"/>
          <p:cNvPicPr/>
          <p:nvPr/>
        </p:nvPicPr>
        <p:blipFill>
          <a:blip r:embed="rId2" cstate="print"/>
          <a:stretch>
            <a:fillRect/>
          </a:stretch>
        </p:blipFill>
        <p:spPr>
          <a:xfrm>
            <a:off x="683568" y="188640"/>
            <a:ext cx="8136904" cy="5472608"/>
          </a:xfrm>
          <a:prstGeom prst="roundRect">
            <a:avLst/>
          </a:prstGeom>
        </p:spPr>
      </p:pic>
      <p:sp>
        <p:nvSpPr>
          <p:cNvPr id="3" name="ZoneTexte 2"/>
          <p:cNvSpPr txBox="1"/>
          <p:nvPr/>
        </p:nvSpPr>
        <p:spPr>
          <a:xfrm>
            <a:off x="1403648" y="5661248"/>
            <a:ext cx="5925661" cy="923330"/>
          </a:xfrm>
          <a:prstGeom prst="rect">
            <a:avLst/>
          </a:prstGeom>
          <a:noFill/>
        </p:spPr>
        <p:txBody>
          <a:bodyPr wrap="none" rtlCol="0">
            <a:spAutoFit/>
          </a:bodyPr>
          <a:lstStyle/>
          <a:p>
            <a:r>
              <a:rPr lang="fr-FR" sz="5400" dirty="0"/>
              <a:t>Anna </a:t>
            </a:r>
            <a:r>
              <a:rPr lang="fr-FR" sz="5400" dirty="0">
                <a:solidFill>
                  <a:srgbClr val="FF0066"/>
                </a:solidFill>
              </a:rPr>
              <a:t>les</a:t>
            </a:r>
            <a:r>
              <a:rPr lang="fr-FR" sz="5400" dirty="0"/>
              <a:t> a mangé</a:t>
            </a:r>
            <a:r>
              <a:rPr lang="fr-FR" sz="5400" dirty="0">
                <a:solidFill>
                  <a:srgbClr val="FF0066"/>
                </a:solidFill>
              </a:rPr>
              <a:t>es</a:t>
            </a:r>
            <a:r>
              <a:rPr lang="fr-FR" sz="5400" dirty="0"/>
              <a:t>.</a:t>
            </a:r>
            <a:endParaRPr lang="fr-FR" sz="5000" dirty="0"/>
          </a:p>
        </p:txBody>
      </p:sp>
      <p:cxnSp>
        <p:nvCxnSpPr>
          <p:cNvPr id="5" name="Connecteur droit avec flèche 4"/>
          <p:cNvCxnSpPr/>
          <p:nvPr/>
        </p:nvCxnSpPr>
        <p:spPr>
          <a:xfrm>
            <a:off x="2195736" y="4725144"/>
            <a:ext cx="0" cy="1152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987824" y="4149080"/>
            <a:ext cx="360040" cy="1728192"/>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9" name="Connecteur droit avec flèche 8"/>
          <p:cNvCxnSpPr/>
          <p:nvPr/>
        </p:nvCxnSpPr>
        <p:spPr>
          <a:xfrm>
            <a:off x="4067944" y="4653136"/>
            <a:ext cx="72008" cy="129614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onnecteur droit avec flèche 10"/>
          <p:cNvCxnSpPr/>
          <p:nvPr/>
        </p:nvCxnSpPr>
        <p:spPr>
          <a:xfrm>
            <a:off x="4860032" y="4509120"/>
            <a:ext cx="648072"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Flèche droite 11"/>
          <p:cNvSpPr/>
          <p:nvPr/>
        </p:nvSpPr>
        <p:spPr>
          <a:xfrm>
            <a:off x="3491880" y="6453336"/>
            <a:ext cx="2952328" cy="260648"/>
          </a:xfrm>
          <a:prstGeom prst="rightArrow">
            <a:avLst/>
          </a:prstGeom>
          <a:solidFill>
            <a:srgbClr val="FF6699"/>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cxnSp>
        <p:nvCxnSpPr>
          <p:cNvPr id="16" name="Connecteur droit avec flèche 15"/>
          <p:cNvCxnSpPr/>
          <p:nvPr/>
        </p:nvCxnSpPr>
        <p:spPr>
          <a:xfrm flipH="1">
            <a:off x="5220072" y="1916832"/>
            <a:ext cx="936104" cy="504056"/>
          </a:xfrm>
          <a:prstGeom prst="straightConnector1">
            <a:avLst/>
          </a:prstGeom>
          <a:ln>
            <a:solidFill>
              <a:srgbClr val="FF0066"/>
            </a:solidFill>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a:off x="6228184" y="1556792"/>
            <a:ext cx="2299091" cy="369332"/>
          </a:xfrm>
          <a:prstGeom prst="rect">
            <a:avLst/>
          </a:prstGeom>
          <a:noFill/>
        </p:spPr>
        <p:txBody>
          <a:bodyPr wrap="none" rtlCol="0">
            <a:spAutoFit/>
          </a:bodyPr>
          <a:lstStyle/>
          <a:p>
            <a:r>
              <a:rPr lang="fr-FR" dirty="0" smtClean="0">
                <a:solidFill>
                  <a:srgbClr val="FFFF00"/>
                </a:solidFill>
              </a:rPr>
              <a:t>Cadeau de la marraine</a:t>
            </a:r>
            <a:endParaRPr lang="fr-FR" dirty="0">
              <a:solidFill>
                <a:srgbClr val="FFFF00"/>
              </a:solidFill>
            </a:endParaRPr>
          </a:p>
        </p:txBody>
      </p:sp>
      <p:sp>
        <p:nvSpPr>
          <p:cNvPr id="19" name="Flèche droite 18"/>
          <p:cNvSpPr/>
          <p:nvPr/>
        </p:nvSpPr>
        <p:spPr>
          <a:xfrm rot="4411194">
            <a:off x="3209471" y="1288426"/>
            <a:ext cx="936104" cy="364142"/>
          </a:xfrm>
          <a:prstGeom prst="right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2" name="ZoneTexte 1"/>
          <p:cNvSpPr txBox="1"/>
          <p:nvPr/>
        </p:nvSpPr>
        <p:spPr>
          <a:xfrm>
            <a:off x="323528" y="980728"/>
            <a:ext cx="8028384" cy="3185487"/>
          </a:xfrm>
          <a:prstGeom prst="rect">
            <a:avLst/>
          </a:prstGeom>
          <a:noFill/>
        </p:spPr>
        <p:txBody>
          <a:bodyPr wrap="square" rtlCol="0">
            <a:spAutoFit/>
          </a:bodyPr>
          <a:lstStyle/>
          <a:p>
            <a:pPr algn="ctr"/>
            <a:r>
              <a:rPr lang="fr-FR" sz="3500" dirty="0" smtClean="0">
                <a:latin typeface="Gisha" pitchFamily="34" charset="-79"/>
                <a:cs typeface="Gisha" pitchFamily="34" charset="-79"/>
              </a:rPr>
              <a:t>Compliquons un peu la vie de Participe…</a:t>
            </a:r>
          </a:p>
          <a:p>
            <a:pPr algn="ctr"/>
            <a:endParaRPr lang="fr-FR" sz="3500" dirty="0" smtClean="0">
              <a:latin typeface="Gisha" pitchFamily="34" charset="-79"/>
              <a:cs typeface="Gisha" pitchFamily="34" charset="-79"/>
            </a:endParaRPr>
          </a:p>
          <a:p>
            <a:pPr algn="ctr"/>
            <a:r>
              <a:rPr lang="fr-FR" sz="4800" dirty="0" smtClean="0">
                <a:latin typeface="Gisha" pitchFamily="34" charset="-79"/>
                <a:cs typeface="Gisha" pitchFamily="34" charset="-79"/>
              </a:rPr>
              <a:t>Chapitre III</a:t>
            </a:r>
          </a:p>
          <a:p>
            <a:pPr algn="ctr"/>
            <a:r>
              <a:rPr lang="fr-FR" sz="4800" dirty="0" smtClean="0">
                <a:latin typeface="Gisha" pitchFamily="34" charset="-79"/>
                <a:cs typeface="Gisha" pitchFamily="34" charset="-79"/>
              </a:rPr>
              <a:t>Les jumeaux terribles</a:t>
            </a:r>
            <a:endParaRPr lang="fr-FR" sz="4800" dirty="0">
              <a:latin typeface="Gisha" pitchFamily="34" charset="-79"/>
              <a:cs typeface="Gisha" pitchFamily="34" charset="-79"/>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dirty="0" smtClean="0">
                <a:latin typeface="Gisha" pitchFamily="34" charset="-79"/>
                <a:cs typeface="Gisha" pitchFamily="34" charset="-79"/>
              </a:rPr>
              <a:t>Il </a:t>
            </a:r>
            <a:r>
              <a:rPr lang="fr-FR" dirty="0">
                <a:latin typeface="Gisha" pitchFamily="34" charset="-79"/>
                <a:cs typeface="Gisha" pitchFamily="34" charset="-79"/>
              </a:rPr>
              <a:t>était une fois, une gentille petite fille qui s’appelait Participe Passé –mais tout le monde la surnommait Participe. Elle vivait dans le </a:t>
            </a:r>
            <a:r>
              <a:rPr lang="fr-FR" dirty="0" smtClean="0">
                <a:latin typeface="Gisha" pitchFamily="34" charset="-79"/>
                <a:cs typeface="Gisha" pitchFamily="34" charset="-79"/>
              </a:rPr>
              <a:t>royaume </a:t>
            </a:r>
            <a:r>
              <a:rPr lang="fr-FR" dirty="0">
                <a:latin typeface="Gisha" pitchFamily="34" charset="-79"/>
                <a:cs typeface="Gisha" pitchFamily="34" charset="-79"/>
              </a:rPr>
              <a:t>de la phrase.</a:t>
            </a:r>
            <a:r>
              <a:rPr lang="fr-FR" dirty="0"/>
              <a:t/>
            </a:r>
            <a:br>
              <a:rPr lang="fr-FR" dirty="0"/>
            </a:br>
            <a:endParaRPr lang="fr-FR" dirty="0"/>
          </a:p>
        </p:txBody>
      </p:sp>
      <p:sp>
        <p:nvSpPr>
          <p:cNvPr id="3" name="Sous-titre 2"/>
          <p:cNvSpPr>
            <a:spLocks noGrp="1"/>
          </p:cNvSpPr>
          <p:nvPr>
            <p:ph type="subTitle" idx="1"/>
          </p:nvPr>
        </p:nvSpPr>
        <p:spPr/>
        <p:txBody>
          <a:bodyPr/>
          <a:lstStyle/>
          <a:p>
            <a:endParaRPr lang="fr-F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67544" y="260648"/>
            <a:ext cx="8064896" cy="5509200"/>
          </a:xfrm>
          <a:prstGeom prst="rect">
            <a:avLst/>
          </a:prstGeom>
        </p:spPr>
        <p:txBody>
          <a:bodyPr wrap="square">
            <a:spAutoFit/>
          </a:bodyPr>
          <a:lstStyle/>
          <a:p>
            <a:pPr algn="ctr"/>
            <a:r>
              <a:rPr lang="fr-FR" sz="3200" dirty="0"/>
              <a:t>Le meilleur ami de Participe s’appelle Être, nous le savons ! </a:t>
            </a:r>
            <a:endParaRPr lang="fr-FR" sz="3200" dirty="0" smtClean="0"/>
          </a:p>
          <a:p>
            <a:pPr algn="ctr"/>
            <a:r>
              <a:rPr lang="fr-FR" sz="3200" dirty="0" smtClean="0"/>
              <a:t>Mais </a:t>
            </a:r>
            <a:r>
              <a:rPr lang="fr-FR" sz="3200" dirty="0"/>
              <a:t>pour compliquer un peu la vie de Participe, </a:t>
            </a:r>
            <a:r>
              <a:rPr lang="fr-FR" sz="3200" u="sng" dirty="0"/>
              <a:t>Être a deux petits frères, les jumeaux terribles</a:t>
            </a:r>
            <a:r>
              <a:rPr lang="fr-FR" sz="3200" dirty="0"/>
              <a:t> que l’on surnomme Essentiel et </a:t>
            </a:r>
            <a:r>
              <a:rPr lang="fr-FR" sz="3200" dirty="0" err="1"/>
              <a:t>Aki</a:t>
            </a:r>
            <a:r>
              <a:rPr lang="fr-FR" sz="3200" dirty="0"/>
              <a:t>. </a:t>
            </a:r>
            <a:endParaRPr lang="fr-FR" sz="3200" dirty="0" smtClean="0"/>
          </a:p>
          <a:p>
            <a:pPr algn="ctr"/>
            <a:endParaRPr lang="fr-FR" sz="3200" dirty="0"/>
          </a:p>
          <a:p>
            <a:pPr algn="ctr"/>
            <a:r>
              <a:rPr lang="fr-FR" sz="3200" dirty="0"/>
              <a:t>Participe s’entend très bien avec </a:t>
            </a:r>
            <a:r>
              <a:rPr lang="fr-FR" sz="3200" dirty="0">
                <a:solidFill>
                  <a:srgbClr val="00B050"/>
                </a:solidFill>
              </a:rPr>
              <a:t>Essentiel,</a:t>
            </a:r>
            <a:r>
              <a:rPr lang="fr-FR" sz="3200" dirty="0"/>
              <a:t> qui lui rappelle beaucoup les manières d’Être. Malheureusement, sa ressemblance physique avec son frère </a:t>
            </a:r>
            <a:r>
              <a:rPr lang="fr-FR" sz="3200" dirty="0" err="1">
                <a:solidFill>
                  <a:srgbClr val="C00000"/>
                </a:solidFill>
              </a:rPr>
              <a:t>Aki</a:t>
            </a:r>
            <a:r>
              <a:rPr lang="fr-FR" sz="3200" dirty="0">
                <a:solidFill>
                  <a:srgbClr val="C00000"/>
                </a:solidFill>
              </a:rPr>
              <a:t> </a:t>
            </a:r>
            <a:r>
              <a:rPr lang="fr-FR" sz="3200" dirty="0"/>
              <a:t>–qui lui est Criard, Obstiné et Insupportable –les rend difficiles à distinguer…</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Image 1" descr="DSC_0133.JPG"/>
          <p:cNvPicPr/>
          <p:nvPr/>
        </p:nvPicPr>
        <p:blipFill>
          <a:blip r:embed="rId2" cstate="print"/>
          <a:stretch>
            <a:fillRect/>
          </a:stretch>
        </p:blipFill>
        <p:spPr>
          <a:xfrm>
            <a:off x="0" y="476672"/>
            <a:ext cx="9144000" cy="5976664"/>
          </a:xfrm>
          <a:prstGeom prst="rect">
            <a:avLst/>
          </a:prstGeom>
        </p:spPr>
      </p:pic>
      <p:sp>
        <p:nvSpPr>
          <p:cNvPr id="3" name="Parchemin vertical 2"/>
          <p:cNvSpPr/>
          <p:nvPr/>
        </p:nvSpPr>
        <p:spPr>
          <a:xfrm>
            <a:off x="1403648" y="1844824"/>
            <a:ext cx="1656184" cy="3384376"/>
          </a:xfrm>
          <a:prstGeom prst="verticalScroll">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smtClean="0">
                <a:latin typeface="Bradley Hand ITC" pitchFamily="66" charset="0"/>
              </a:rPr>
              <a:t>Me</a:t>
            </a:r>
          </a:p>
          <a:p>
            <a:pPr algn="ctr"/>
            <a:r>
              <a:rPr lang="fr-FR" sz="2800" dirty="0" smtClean="0">
                <a:latin typeface="Bradley Hand ITC" pitchFamily="66" charset="0"/>
              </a:rPr>
              <a:t>Te </a:t>
            </a:r>
          </a:p>
          <a:p>
            <a:pPr algn="ctr"/>
            <a:r>
              <a:rPr lang="fr-FR" sz="2800" dirty="0" smtClean="0">
                <a:latin typeface="Bradley Hand ITC" pitchFamily="66" charset="0"/>
              </a:rPr>
              <a:t>Se</a:t>
            </a:r>
          </a:p>
          <a:p>
            <a:pPr algn="ctr"/>
            <a:r>
              <a:rPr lang="fr-FR" sz="2800" dirty="0" smtClean="0">
                <a:latin typeface="Bradley Hand ITC" pitchFamily="66" charset="0"/>
              </a:rPr>
              <a:t>Nous</a:t>
            </a:r>
          </a:p>
          <a:p>
            <a:pPr algn="ctr"/>
            <a:r>
              <a:rPr lang="fr-FR" sz="2800" dirty="0" smtClean="0">
                <a:latin typeface="Bradley Hand ITC" pitchFamily="66" charset="0"/>
              </a:rPr>
              <a:t>Vous</a:t>
            </a:r>
          </a:p>
          <a:p>
            <a:pPr algn="ctr"/>
            <a:endParaRPr lang="fr-FR" dirty="0"/>
          </a:p>
        </p:txBody>
      </p:sp>
      <p:sp>
        <p:nvSpPr>
          <p:cNvPr id="4" name="Parchemin vertical 3"/>
          <p:cNvSpPr/>
          <p:nvPr/>
        </p:nvSpPr>
        <p:spPr>
          <a:xfrm>
            <a:off x="5868144" y="1844824"/>
            <a:ext cx="1656184" cy="3384376"/>
          </a:xfrm>
          <a:prstGeom prst="verticalScroll">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smtClean="0">
                <a:latin typeface="Bradley Hand ITC" pitchFamily="66" charset="0"/>
              </a:rPr>
              <a:t>Me</a:t>
            </a:r>
          </a:p>
          <a:p>
            <a:pPr algn="ctr"/>
            <a:r>
              <a:rPr lang="fr-FR" sz="2800" dirty="0" smtClean="0">
                <a:latin typeface="Bradley Hand ITC" pitchFamily="66" charset="0"/>
              </a:rPr>
              <a:t>Te </a:t>
            </a:r>
          </a:p>
          <a:p>
            <a:pPr algn="ctr"/>
            <a:r>
              <a:rPr lang="fr-FR" sz="2800" dirty="0" smtClean="0">
                <a:latin typeface="Bradley Hand ITC" pitchFamily="66" charset="0"/>
              </a:rPr>
              <a:t>Se</a:t>
            </a:r>
          </a:p>
          <a:p>
            <a:pPr algn="ctr"/>
            <a:r>
              <a:rPr lang="fr-FR" sz="2800" dirty="0" smtClean="0">
                <a:latin typeface="Bradley Hand ITC" pitchFamily="66" charset="0"/>
              </a:rPr>
              <a:t>Nous</a:t>
            </a:r>
          </a:p>
          <a:p>
            <a:pPr algn="ctr"/>
            <a:r>
              <a:rPr lang="fr-FR" sz="2800" dirty="0" smtClean="0">
                <a:latin typeface="Bradley Hand ITC" pitchFamily="66" charset="0"/>
              </a:rPr>
              <a:t>Vous</a:t>
            </a:r>
          </a:p>
          <a:p>
            <a:pPr algn="ctr"/>
            <a:endParaRPr lang="fr-FR" dirty="0"/>
          </a:p>
        </p:txBody>
      </p:sp>
      <p:sp>
        <p:nvSpPr>
          <p:cNvPr id="5" name="ZoneTexte 4"/>
          <p:cNvSpPr txBox="1"/>
          <p:nvPr/>
        </p:nvSpPr>
        <p:spPr>
          <a:xfrm>
            <a:off x="539552" y="6488668"/>
            <a:ext cx="2021515" cy="369332"/>
          </a:xfrm>
          <a:prstGeom prst="rect">
            <a:avLst/>
          </a:prstGeom>
          <a:noFill/>
        </p:spPr>
        <p:txBody>
          <a:bodyPr wrap="none" rtlCol="0">
            <a:spAutoFit/>
          </a:bodyPr>
          <a:lstStyle/>
          <a:p>
            <a:r>
              <a:rPr lang="fr-FR" dirty="0" smtClean="0"/>
              <a:t>Elles </a:t>
            </a:r>
            <a:r>
              <a:rPr lang="fr-FR" b="1" dirty="0" smtClean="0"/>
              <a:t>se</a:t>
            </a:r>
            <a:r>
              <a:rPr lang="fr-FR" dirty="0" smtClean="0"/>
              <a:t> sont lavé</a:t>
            </a:r>
            <a:r>
              <a:rPr lang="fr-FR" u="sng" dirty="0" smtClean="0"/>
              <a:t>es.</a:t>
            </a:r>
            <a:endParaRPr lang="fr-FR" u="sng" dirty="0"/>
          </a:p>
        </p:txBody>
      </p:sp>
      <p:sp>
        <p:nvSpPr>
          <p:cNvPr id="6" name="ZoneTexte 5"/>
          <p:cNvSpPr txBox="1"/>
          <p:nvPr/>
        </p:nvSpPr>
        <p:spPr>
          <a:xfrm>
            <a:off x="6084168" y="6525344"/>
            <a:ext cx="3059832" cy="369332"/>
          </a:xfrm>
          <a:prstGeom prst="rect">
            <a:avLst/>
          </a:prstGeom>
          <a:noFill/>
        </p:spPr>
        <p:txBody>
          <a:bodyPr wrap="square" rtlCol="0">
            <a:spAutoFit/>
          </a:bodyPr>
          <a:lstStyle/>
          <a:p>
            <a:r>
              <a:rPr lang="fr-FR" dirty="0" smtClean="0"/>
              <a:t>Elles </a:t>
            </a:r>
            <a:r>
              <a:rPr lang="fr-FR" b="1" dirty="0" smtClean="0"/>
              <a:t>se</a:t>
            </a:r>
            <a:r>
              <a:rPr lang="fr-FR" dirty="0" smtClean="0"/>
              <a:t> sont téléphoné.</a:t>
            </a:r>
            <a:endParaRPr lang="fr-FR"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99592" y="1700808"/>
            <a:ext cx="7488832" cy="3539430"/>
          </a:xfrm>
          <a:prstGeom prst="rect">
            <a:avLst/>
          </a:prstGeom>
        </p:spPr>
        <p:txBody>
          <a:bodyPr wrap="square">
            <a:spAutoFit/>
          </a:bodyPr>
          <a:lstStyle/>
          <a:p>
            <a:pPr algn="ctr"/>
            <a:r>
              <a:rPr lang="fr-FR" sz="3200" dirty="0">
                <a:latin typeface="Gisha" pitchFamily="34" charset="-79"/>
                <a:cs typeface="Gisha" pitchFamily="34" charset="-79"/>
              </a:rPr>
              <a:t>Aussi, lorsqu’elle voit arriver Être accompagné de l’un de ses deux frères, se met-elle à soupirer. </a:t>
            </a:r>
            <a:endParaRPr lang="fr-FR" sz="3200" dirty="0" smtClean="0">
              <a:latin typeface="Gisha" pitchFamily="34" charset="-79"/>
              <a:cs typeface="Gisha" pitchFamily="34" charset="-79"/>
            </a:endParaRPr>
          </a:p>
          <a:p>
            <a:pPr algn="ctr"/>
            <a:r>
              <a:rPr lang="fr-FR" sz="3200" dirty="0" smtClean="0">
                <a:latin typeface="Gisha" pitchFamily="34" charset="-79"/>
                <a:cs typeface="Gisha" pitchFamily="34" charset="-79"/>
              </a:rPr>
              <a:t>«</a:t>
            </a:r>
            <a:r>
              <a:rPr lang="fr-FR" sz="3200" dirty="0">
                <a:latin typeface="Gisha" pitchFamily="34" charset="-79"/>
                <a:cs typeface="Gisha" pitchFamily="34" charset="-79"/>
              </a:rPr>
              <a:t> Zut. Bon. Pas de panique, tout ce que j’ai à faire, c’est comme lorsque Avoir m’ennuie : je vais voir si ma marraine est chez elle, on avisera ensuite.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27584" y="1484784"/>
            <a:ext cx="7344816" cy="3600986"/>
          </a:xfrm>
          <a:prstGeom prst="rect">
            <a:avLst/>
          </a:prstGeom>
        </p:spPr>
        <p:txBody>
          <a:bodyPr wrap="square">
            <a:spAutoFit/>
          </a:bodyPr>
          <a:lstStyle/>
          <a:p>
            <a:pPr algn="ctr"/>
            <a:r>
              <a:rPr lang="fr-FR" sz="3800" dirty="0">
                <a:latin typeface="Gisha" pitchFamily="34" charset="-79"/>
                <a:cs typeface="Gisha" pitchFamily="34" charset="-79"/>
              </a:rPr>
              <a:t>Quand sa marraine est dans son </a:t>
            </a:r>
            <a:r>
              <a:rPr lang="fr-FR" sz="3800" dirty="0">
                <a:solidFill>
                  <a:srgbClr val="FF0066"/>
                </a:solidFill>
                <a:latin typeface="Gisha" pitchFamily="34" charset="-79"/>
                <a:cs typeface="Gisha" pitchFamily="34" charset="-79"/>
              </a:rPr>
              <a:t>jardin</a:t>
            </a:r>
            <a:r>
              <a:rPr lang="fr-FR" sz="3800" dirty="0">
                <a:latin typeface="Gisha" pitchFamily="34" charset="-79"/>
                <a:cs typeface="Gisha" pitchFamily="34" charset="-79"/>
              </a:rPr>
              <a:t>, Participe soupire : </a:t>
            </a:r>
            <a:endParaRPr lang="fr-FR" sz="3800" dirty="0" smtClean="0">
              <a:latin typeface="Gisha" pitchFamily="34" charset="-79"/>
              <a:cs typeface="Gisha" pitchFamily="34" charset="-79"/>
            </a:endParaRPr>
          </a:p>
          <a:p>
            <a:pPr algn="ctr"/>
            <a:endParaRPr lang="fr-FR" sz="3800" dirty="0">
              <a:latin typeface="Gisha" pitchFamily="34" charset="-79"/>
              <a:cs typeface="Gisha" pitchFamily="34" charset="-79"/>
            </a:endParaRPr>
          </a:p>
          <a:p>
            <a:pPr algn="ctr"/>
            <a:r>
              <a:rPr lang="fr-FR" sz="3800" dirty="0" smtClean="0">
                <a:latin typeface="Gisha" pitchFamily="34" charset="-79"/>
                <a:cs typeface="Gisha" pitchFamily="34" charset="-79"/>
              </a:rPr>
              <a:t>«</a:t>
            </a:r>
            <a:r>
              <a:rPr lang="fr-FR" sz="3800" dirty="0">
                <a:latin typeface="Gisha" pitchFamily="34" charset="-79"/>
                <a:cs typeface="Gisha" pitchFamily="34" charset="-79"/>
              </a:rPr>
              <a:t> </a:t>
            </a:r>
            <a:r>
              <a:rPr lang="fr-FR" sz="3800" dirty="0" smtClean="0">
                <a:latin typeface="Gisha" pitchFamily="34" charset="-79"/>
                <a:cs typeface="Gisha" pitchFamily="34" charset="-79"/>
              </a:rPr>
              <a:t>Elle </a:t>
            </a:r>
            <a:r>
              <a:rPr lang="fr-FR" sz="3800" dirty="0">
                <a:latin typeface="Gisha" pitchFamily="34" charset="-79"/>
                <a:cs typeface="Gisha" pitchFamily="34" charset="-79"/>
              </a:rPr>
              <a:t>ne peut pas me voir, tout ça me fatigue, je ne m’accorderai donc avec personne ! »</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6.JPG"/>
          <p:cNvPicPr/>
          <p:nvPr/>
        </p:nvPicPr>
        <p:blipFill>
          <a:blip r:embed="rId2" cstate="print"/>
          <a:stretch>
            <a:fillRect/>
          </a:stretch>
        </p:blipFill>
        <p:spPr>
          <a:xfrm>
            <a:off x="683568" y="188640"/>
            <a:ext cx="7776864" cy="5184576"/>
          </a:xfrm>
          <a:prstGeom prst="rect">
            <a:avLst/>
          </a:prstGeom>
        </p:spPr>
      </p:pic>
      <p:sp>
        <p:nvSpPr>
          <p:cNvPr id="3" name="ZoneTexte 2"/>
          <p:cNvSpPr txBox="1"/>
          <p:nvPr/>
        </p:nvSpPr>
        <p:spPr>
          <a:xfrm>
            <a:off x="467544" y="5517232"/>
            <a:ext cx="8475077" cy="923330"/>
          </a:xfrm>
          <a:prstGeom prst="rect">
            <a:avLst/>
          </a:prstGeom>
          <a:noFill/>
        </p:spPr>
        <p:txBody>
          <a:bodyPr wrap="none" rtlCol="0">
            <a:spAutoFit/>
          </a:bodyPr>
          <a:lstStyle/>
          <a:p>
            <a:r>
              <a:rPr lang="fr-FR" sz="5400" dirty="0"/>
              <a:t>Juliette s’est lavé </a:t>
            </a:r>
            <a:r>
              <a:rPr lang="fr-FR" sz="5400" dirty="0">
                <a:solidFill>
                  <a:srgbClr val="FF6699"/>
                </a:solidFill>
              </a:rPr>
              <a:t>les cheveux</a:t>
            </a:r>
            <a:r>
              <a:rPr lang="fr-FR" sz="5400" dirty="0"/>
              <a:t>.</a:t>
            </a:r>
            <a:endParaRPr lang="fr-FR" sz="5000" dirty="0">
              <a:latin typeface="Gisha" pitchFamily="34" charset="-79"/>
              <a:cs typeface="Gisha" pitchFamily="34" charset="-79"/>
            </a:endParaRPr>
          </a:p>
        </p:txBody>
      </p:sp>
      <p:cxnSp>
        <p:nvCxnSpPr>
          <p:cNvPr id="5" name="Connecteur droit avec flèche 4"/>
          <p:cNvCxnSpPr/>
          <p:nvPr/>
        </p:nvCxnSpPr>
        <p:spPr>
          <a:xfrm>
            <a:off x="1979712" y="3933056"/>
            <a:ext cx="0"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843808" y="4077072"/>
            <a:ext cx="0" cy="1656184"/>
          </a:xfrm>
          <a:prstGeom prst="straightConnector1">
            <a:avLst/>
          </a:prstGeom>
          <a:ln>
            <a:solidFill>
              <a:srgbClr val="7030A0"/>
            </a:solidFill>
            <a:tailEnd type="arrow"/>
          </a:ln>
        </p:spPr>
        <p:style>
          <a:lnRef idx="3">
            <a:schemeClr val="accent4"/>
          </a:lnRef>
          <a:fillRef idx="0">
            <a:schemeClr val="accent4"/>
          </a:fillRef>
          <a:effectRef idx="2">
            <a:schemeClr val="accent4"/>
          </a:effectRef>
          <a:fontRef idx="minor">
            <a:schemeClr val="tx1"/>
          </a:fontRef>
        </p:style>
      </p:cxnSp>
      <p:cxnSp>
        <p:nvCxnSpPr>
          <p:cNvPr id="9" name="Connecteur droit avec flèche 8"/>
          <p:cNvCxnSpPr/>
          <p:nvPr/>
        </p:nvCxnSpPr>
        <p:spPr>
          <a:xfrm flipH="1">
            <a:off x="3635896" y="4149080"/>
            <a:ext cx="360040" cy="15841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Connecteur droit avec flèche 12"/>
          <p:cNvCxnSpPr/>
          <p:nvPr/>
        </p:nvCxnSpPr>
        <p:spPr>
          <a:xfrm flipH="1">
            <a:off x="4860032" y="4221088"/>
            <a:ext cx="504056" cy="14401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Connecteur droit avec flèche 16"/>
          <p:cNvCxnSpPr/>
          <p:nvPr/>
        </p:nvCxnSpPr>
        <p:spPr>
          <a:xfrm>
            <a:off x="6516216" y="4005064"/>
            <a:ext cx="0" cy="1656184"/>
          </a:xfrm>
          <a:prstGeom prst="straightConnector1">
            <a:avLst/>
          </a:prstGeom>
          <a:ln>
            <a:solidFill>
              <a:srgbClr val="FF0066"/>
            </a:solidFill>
            <a:tailEnd type="arrow"/>
          </a:ln>
        </p:spPr>
        <p:style>
          <a:lnRef idx="3">
            <a:schemeClr val="accent3"/>
          </a:lnRef>
          <a:fillRef idx="0">
            <a:schemeClr val="accent3"/>
          </a:fillRef>
          <a:effectRef idx="2">
            <a:schemeClr val="accent3"/>
          </a:effectRef>
          <a:fontRef idx="minor">
            <a:schemeClr val="tx1"/>
          </a:fontRef>
        </p:style>
      </p:cxnSp>
      <p:sp>
        <p:nvSpPr>
          <p:cNvPr id="18" name="Flèche droite 17"/>
          <p:cNvSpPr/>
          <p:nvPr/>
        </p:nvSpPr>
        <p:spPr>
          <a:xfrm>
            <a:off x="6588224" y="1988840"/>
            <a:ext cx="936104" cy="432048"/>
          </a:xfrm>
          <a:prstGeom prst="rightArrow">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27584" y="1340768"/>
            <a:ext cx="7416824" cy="3539430"/>
          </a:xfrm>
          <a:prstGeom prst="rect">
            <a:avLst/>
          </a:prstGeom>
        </p:spPr>
        <p:txBody>
          <a:bodyPr wrap="square">
            <a:spAutoFit/>
          </a:bodyPr>
          <a:lstStyle/>
          <a:p>
            <a:pPr algn="ctr"/>
            <a:r>
              <a:rPr lang="fr-FR" sz="3200" dirty="0">
                <a:latin typeface="Gisha" pitchFamily="34" charset="-79"/>
                <a:cs typeface="Gisha" pitchFamily="34" charset="-79"/>
              </a:rPr>
              <a:t>Quand sa marraine est absente, Participe se dit : je n’ai plus qu’à trouver le moyen de savoir d’</a:t>
            </a:r>
            <a:r>
              <a:rPr lang="fr-FR" sz="3200" dirty="0" err="1">
                <a:solidFill>
                  <a:schemeClr val="accent2">
                    <a:lumMod val="75000"/>
                  </a:schemeClr>
                </a:solidFill>
                <a:latin typeface="Gisha" pitchFamily="34" charset="-79"/>
                <a:cs typeface="Gisha" pitchFamily="34" charset="-79"/>
              </a:rPr>
              <a:t>Aki</a:t>
            </a:r>
            <a:r>
              <a:rPr lang="fr-FR" sz="3200" dirty="0">
                <a:latin typeface="Gisha" pitchFamily="34" charset="-79"/>
                <a:cs typeface="Gisha" pitchFamily="34" charset="-79"/>
              </a:rPr>
              <a:t> ou d’</a:t>
            </a:r>
            <a:r>
              <a:rPr lang="fr-FR" sz="3200" dirty="0">
                <a:solidFill>
                  <a:srgbClr val="00B050"/>
                </a:solidFill>
                <a:latin typeface="Gisha" pitchFamily="34" charset="-79"/>
                <a:cs typeface="Gisha" pitchFamily="34" charset="-79"/>
              </a:rPr>
              <a:t>Essentiel</a:t>
            </a:r>
            <a:r>
              <a:rPr lang="fr-FR" sz="3200" dirty="0">
                <a:latin typeface="Gisha" pitchFamily="34" charset="-79"/>
                <a:cs typeface="Gisha" pitchFamily="34" charset="-79"/>
              </a:rPr>
              <a:t> se trouve avec Être, et pour ça je vais crier : </a:t>
            </a:r>
            <a:r>
              <a:rPr lang="fr-FR" sz="3200" dirty="0">
                <a:solidFill>
                  <a:srgbClr val="FF0000"/>
                </a:solidFill>
                <a:latin typeface="Gisha" pitchFamily="34" charset="-79"/>
                <a:cs typeface="Gisha" pitchFamily="34" charset="-79"/>
              </a:rPr>
              <a:t>« </a:t>
            </a:r>
            <a:r>
              <a:rPr lang="fr-FR" sz="3200" dirty="0" err="1">
                <a:solidFill>
                  <a:srgbClr val="FF0000"/>
                </a:solidFill>
                <a:latin typeface="Gisha" pitchFamily="34" charset="-79"/>
                <a:cs typeface="Gisha" pitchFamily="34" charset="-79"/>
              </a:rPr>
              <a:t>Aki</a:t>
            </a:r>
            <a:r>
              <a:rPr lang="fr-FR" sz="3200" dirty="0">
                <a:solidFill>
                  <a:srgbClr val="FF0000"/>
                </a:solidFill>
                <a:latin typeface="Gisha" pitchFamily="34" charset="-79"/>
                <a:cs typeface="Gisha" pitchFamily="34" charset="-79"/>
              </a:rPr>
              <a:t> ????? » </a:t>
            </a:r>
            <a:r>
              <a:rPr lang="fr-FR" sz="3200" dirty="0">
                <a:latin typeface="Gisha" pitchFamily="34" charset="-79"/>
                <a:cs typeface="Gisha" pitchFamily="34" charset="-79"/>
              </a:rPr>
              <a:t>[à qui] et si j’entends une réponse, je saurai que celui qui est là est </a:t>
            </a:r>
            <a:r>
              <a:rPr lang="fr-FR" sz="3200" dirty="0" err="1">
                <a:latin typeface="Gisha" pitchFamily="34" charset="-79"/>
                <a:cs typeface="Gisha" pitchFamily="34" charset="-79"/>
              </a:rPr>
              <a:t>Aki</a:t>
            </a:r>
            <a:r>
              <a:rPr lang="fr-FR" sz="3200" dirty="0">
                <a:latin typeface="Gisha" pitchFamily="34" charset="-79"/>
                <a:cs typeface="Gisha" pitchFamily="34" charset="-79"/>
              </a:rPr>
              <a:t>, je ne m’accorderai pas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7.JPG"/>
          <p:cNvPicPr/>
          <p:nvPr/>
        </p:nvPicPr>
        <p:blipFill>
          <a:blip r:embed="rId3" cstate="print"/>
          <a:stretch>
            <a:fillRect/>
          </a:stretch>
        </p:blipFill>
        <p:spPr>
          <a:xfrm>
            <a:off x="539552" y="188640"/>
            <a:ext cx="8064896" cy="5184576"/>
          </a:xfrm>
          <a:prstGeom prst="rect">
            <a:avLst/>
          </a:prstGeom>
        </p:spPr>
      </p:pic>
      <p:sp>
        <p:nvSpPr>
          <p:cNvPr id="3" name="Rectangle 2"/>
          <p:cNvSpPr/>
          <p:nvPr/>
        </p:nvSpPr>
        <p:spPr>
          <a:xfrm>
            <a:off x="1043608" y="5411450"/>
            <a:ext cx="7344816" cy="1446550"/>
          </a:xfrm>
          <a:prstGeom prst="rect">
            <a:avLst/>
          </a:prstGeom>
        </p:spPr>
        <p:txBody>
          <a:bodyPr wrap="square">
            <a:spAutoFit/>
          </a:bodyPr>
          <a:lstStyle/>
          <a:p>
            <a:r>
              <a:rPr lang="fr-FR" sz="5000" dirty="0"/>
              <a:t>Elles se sont téléphoné. </a:t>
            </a:r>
            <a:endParaRPr lang="fr-FR" sz="5000" dirty="0" smtClean="0"/>
          </a:p>
          <a:p>
            <a:pPr algn="r"/>
            <a:r>
              <a:rPr lang="fr-FR" sz="3800" dirty="0" smtClean="0"/>
              <a:t>[</a:t>
            </a:r>
            <a:r>
              <a:rPr lang="fr-FR" sz="3800" dirty="0">
                <a:solidFill>
                  <a:srgbClr val="C00000"/>
                </a:solidFill>
              </a:rPr>
              <a:t>Téléphoner </a:t>
            </a:r>
            <a:r>
              <a:rPr lang="fr-FR" sz="3800" u="sng" dirty="0">
                <a:solidFill>
                  <a:srgbClr val="C00000"/>
                </a:solidFill>
              </a:rPr>
              <a:t>à </a:t>
            </a:r>
            <a:r>
              <a:rPr lang="fr-FR" sz="3800" u="sng" dirty="0" smtClean="0"/>
              <a:t>quelqu’un</a:t>
            </a:r>
            <a:r>
              <a:rPr lang="fr-FR" sz="3800" dirty="0" smtClean="0"/>
              <a:t>]</a:t>
            </a:r>
            <a:endParaRPr lang="fr-FR" sz="3800" dirty="0"/>
          </a:p>
        </p:txBody>
      </p:sp>
      <p:cxnSp>
        <p:nvCxnSpPr>
          <p:cNvPr id="5" name="Connecteur droit avec flèche 4"/>
          <p:cNvCxnSpPr/>
          <p:nvPr/>
        </p:nvCxnSpPr>
        <p:spPr>
          <a:xfrm>
            <a:off x="1835696" y="3933056"/>
            <a:ext cx="0" cy="16561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771800" y="4077072"/>
            <a:ext cx="0" cy="1584176"/>
          </a:xfrm>
          <a:prstGeom prst="straightConnector1">
            <a:avLst/>
          </a:prstGeom>
          <a:ln>
            <a:solidFill>
              <a:srgbClr val="7030A0"/>
            </a:solidFill>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3923928" y="4077072"/>
            <a:ext cx="0"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5724128" y="4293096"/>
            <a:ext cx="0"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Bulle ronde 11"/>
          <p:cNvSpPr/>
          <p:nvPr/>
        </p:nvSpPr>
        <p:spPr>
          <a:xfrm>
            <a:off x="5652120" y="1196752"/>
            <a:ext cx="1800200" cy="12961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000" dirty="0" smtClean="0"/>
              <a:t>A qui ?</a:t>
            </a:r>
            <a:endParaRPr lang="fr-FR" sz="300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79512" y="1628800"/>
            <a:ext cx="8748464" cy="2431435"/>
          </a:xfrm>
          <a:prstGeom prst="rect">
            <a:avLst/>
          </a:prstGeom>
        </p:spPr>
        <p:txBody>
          <a:bodyPr wrap="square">
            <a:spAutoFit/>
          </a:bodyPr>
          <a:lstStyle/>
          <a:p>
            <a:pPr algn="ctr"/>
            <a:r>
              <a:rPr lang="fr-FR" sz="3800" dirty="0">
                <a:latin typeface="Gisha" pitchFamily="34" charset="-79"/>
                <a:cs typeface="Gisha" pitchFamily="34" charset="-79"/>
              </a:rPr>
              <a:t>Si Participe crie : «  </a:t>
            </a:r>
            <a:r>
              <a:rPr lang="fr-FR" sz="3800" dirty="0" err="1">
                <a:latin typeface="Gisha" pitchFamily="34" charset="-79"/>
                <a:cs typeface="Gisha" pitchFamily="34" charset="-79"/>
              </a:rPr>
              <a:t>Akiiiiii</a:t>
            </a:r>
            <a:r>
              <a:rPr lang="fr-FR" sz="3800" dirty="0">
                <a:latin typeface="Gisha" pitchFamily="34" charset="-79"/>
                <a:cs typeface="Gisha" pitchFamily="34" charset="-79"/>
              </a:rPr>
              <a:t> ??? » et qu’il n’y a pas de réponse, c’est donc que c’est </a:t>
            </a:r>
            <a:r>
              <a:rPr lang="fr-FR" sz="3800" dirty="0">
                <a:solidFill>
                  <a:srgbClr val="00B050"/>
                </a:solidFill>
                <a:latin typeface="Gisha" pitchFamily="34" charset="-79"/>
                <a:cs typeface="Gisha" pitchFamily="34" charset="-79"/>
              </a:rPr>
              <a:t>Essentiel</a:t>
            </a:r>
            <a:r>
              <a:rPr lang="fr-FR" sz="3800" dirty="0">
                <a:latin typeface="Gisha" pitchFamily="34" charset="-79"/>
                <a:cs typeface="Gisha" pitchFamily="34" charset="-79"/>
              </a:rPr>
              <a:t> qui est là avec Être ! Et elle s’accorde.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9.JPG"/>
          <p:cNvPicPr/>
          <p:nvPr/>
        </p:nvPicPr>
        <p:blipFill>
          <a:blip r:embed="rId2" cstate="print"/>
          <a:stretch>
            <a:fillRect/>
          </a:stretch>
        </p:blipFill>
        <p:spPr>
          <a:xfrm>
            <a:off x="467544" y="188640"/>
            <a:ext cx="8136944" cy="5349240"/>
          </a:xfrm>
          <a:prstGeom prst="rect">
            <a:avLst/>
          </a:prstGeom>
        </p:spPr>
      </p:pic>
      <p:sp>
        <p:nvSpPr>
          <p:cNvPr id="3" name="Rectangle 2"/>
          <p:cNvSpPr/>
          <p:nvPr/>
        </p:nvSpPr>
        <p:spPr>
          <a:xfrm>
            <a:off x="1331640" y="5589240"/>
            <a:ext cx="7056784" cy="1200329"/>
          </a:xfrm>
          <a:prstGeom prst="rect">
            <a:avLst/>
          </a:prstGeom>
        </p:spPr>
        <p:txBody>
          <a:bodyPr wrap="square">
            <a:spAutoFit/>
          </a:bodyPr>
          <a:lstStyle/>
          <a:p>
            <a:r>
              <a:rPr lang="fr-FR" sz="5000" dirty="0">
                <a:solidFill>
                  <a:srgbClr val="C00000"/>
                </a:solidFill>
                <a:latin typeface="Gisha" pitchFamily="34" charset="-79"/>
                <a:cs typeface="Gisha" pitchFamily="34" charset="-79"/>
              </a:rPr>
              <a:t>Elles</a:t>
            </a:r>
            <a:r>
              <a:rPr lang="fr-FR" sz="5000" dirty="0">
                <a:latin typeface="Gisha" pitchFamily="34" charset="-79"/>
                <a:cs typeface="Gisha" pitchFamily="34" charset="-79"/>
              </a:rPr>
              <a:t> se sont </a:t>
            </a:r>
            <a:r>
              <a:rPr lang="fr-FR" sz="5000" dirty="0" smtClean="0">
                <a:latin typeface="Gisha" pitchFamily="34" charset="-79"/>
                <a:cs typeface="Gisha" pitchFamily="34" charset="-79"/>
              </a:rPr>
              <a:t>habillé</a:t>
            </a:r>
            <a:r>
              <a:rPr lang="fr-FR" sz="5000" dirty="0" smtClean="0">
                <a:solidFill>
                  <a:srgbClr val="C00000"/>
                </a:solidFill>
                <a:latin typeface="Gisha" pitchFamily="34" charset="-79"/>
                <a:cs typeface="Gisha" pitchFamily="34" charset="-79"/>
              </a:rPr>
              <a:t>es</a:t>
            </a:r>
            <a:r>
              <a:rPr lang="fr-FR" dirty="0" smtClean="0"/>
              <a:t>.</a:t>
            </a:r>
          </a:p>
          <a:p>
            <a:pPr algn="r"/>
            <a:r>
              <a:rPr lang="fr-FR" sz="2200" dirty="0">
                <a:solidFill>
                  <a:srgbClr val="00B050"/>
                </a:solidFill>
              </a:rPr>
              <a:t>s</a:t>
            </a:r>
            <a:r>
              <a:rPr lang="fr-FR" sz="2200" dirty="0" smtClean="0">
                <a:solidFill>
                  <a:srgbClr val="00B050"/>
                </a:solidFill>
              </a:rPr>
              <a:t>’habiller</a:t>
            </a:r>
            <a:endParaRPr lang="fr-FR" sz="2200" dirty="0">
              <a:solidFill>
                <a:srgbClr val="00B050"/>
              </a:solidFill>
            </a:endParaRPr>
          </a:p>
        </p:txBody>
      </p:sp>
      <p:cxnSp>
        <p:nvCxnSpPr>
          <p:cNvPr id="5" name="Connecteur droit avec flèche 4"/>
          <p:cNvCxnSpPr/>
          <p:nvPr/>
        </p:nvCxnSpPr>
        <p:spPr>
          <a:xfrm>
            <a:off x="1907704" y="4365104"/>
            <a:ext cx="0" cy="13681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699792" y="4365104"/>
            <a:ext cx="360040" cy="144016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9" name="Connecteur droit avec flèche 8"/>
          <p:cNvCxnSpPr/>
          <p:nvPr/>
        </p:nvCxnSpPr>
        <p:spPr>
          <a:xfrm>
            <a:off x="4139952" y="4365104"/>
            <a:ext cx="0"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5508104" y="4365104"/>
            <a:ext cx="0" cy="13681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Flèche droite 11"/>
          <p:cNvSpPr/>
          <p:nvPr/>
        </p:nvSpPr>
        <p:spPr>
          <a:xfrm>
            <a:off x="2411760" y="6309320"/>
            <a:ext cx="4248472" cy="360040"/>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Bulle ronde 12"/>
          <p:cNvSpPr/>
          <p:nvPr/>
        </p:nvSpPr>
        <p:spPr>
          <a:xfrm>
            <a:off x="5652120" y="1196752"/>
            <a:ext cx="1800200" cy="12961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000" dirty="0" smtClean="0"/>
              <a:t>A qui ?</a:t>
            </a:r>
            <a:endParaRPr lang="fr-FR" sz="300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3563888" y="2492896"/>
            <a:ext cx="1758815" cy="1323439"/>
          </a:xfrm>
          <a:prstGeom prst="rect">
            <a:avLst/>
          </a:prstGeom>
          <a:noFill/>
        </p:spPr>
        <p:txBody>
          <a:bodyPr wrap="none" rtlCol="0">
            <a:spAutoFit/>
          </a:bodyPr>
          <a:lstStyle/>
          <a:p>
            <a:r>
              <a:rPr lang="fr-FR" sz="8000" dirty="0" smtClean="0">
                <a:latin typeface="Gisha" pitchFamily="34" charset="-79"/>
                <a:cs typeface="Gisha" pitchFamily="34" charset="-79"/>
              </a:rPr>
              <a:t>Fin</a:t>
            </a:r>
            <a:r>
              <a:rPr lang="fr-FR" sz="8000" dirty="0" smtClean="0"/>
              <a:t> </a:t>
            </a:r>
            <a:endParaRPr lang="fr-FR" sz="80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4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1043608" y="2060848"/>
            <a:ext cx="6786601" cy="1569660"/>
          </a:xfrm>
          <a:prstGeom prst="rect">
            <a:avLst/>
          </a:prstGeom>
          <a:noFill/>
        </p:spPr>
        <p:txBody>
          <a:bodyPr wrap="none" rtlCol="0">
            <a:spAutoFit/>
          </a:bodyPr>
          <a:lstStyle/>
          <a:p>
            <a:pPr algn="ctr"/>
            <a:r>
              <a:rPr lang="fr-FR" sz="4800" dirty="0" smtClean="0">
                <a:latin typeface="Gisha" pitchFamily="34" charset="-79"/>
                <a:cs typeface="Gisha" pitchFamily="34" charset="-79"/>
              </a:rPr>
              <a:t>Chapitre I</a:t>
            </a:r>
          </a:p>
          <a:p>
            <a:pPr algn="ctr"/>
            <a:r>
              <a:rPr lang="fr-FR" sz="4800" dirty="0" smtClean="0">
                <a:latin typeface="Gisha" pitchFamily="34" charset="-79"/>
                <a:cs typeface="Gisha" pitchFamily="34" charset="-79"/>
              </a:rPr>
              <a:t>Beaucoup d’amis, mais…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821605"/>
            <a:ext cx="835292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Exercice d’accord du participe passé.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 suis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né…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par une belle matinée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ensoleillé…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juin, à la campagne. Mon père était aux champs quand la nouvelle de ma naissance lui est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parvenu…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Il est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accouru…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à la maison que nous avons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habité…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pendant plusieurs décennies. Il faut dire qu’à cette époque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révolu…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accoucher à la maison était monnaie courante. Mes parents m’ont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donné…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 nom de Juliette. J’ai été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choyé…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dorloté…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et tout ce que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voulu…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 été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accordé…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Plus tard,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trouvé…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 vie plus difficile que je ne l’aurais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cru…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Habitué…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à tout obtenir illico*,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dû…</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apprendre à affronter les durs coups que la vie m’a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porté…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soixante-dix-neuf ans que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vécu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apporté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leur lot de joies et de peines. Tous les événements que j’ai</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vu…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défiler dans mon existence m’ont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forgé…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 sont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 tas de souvenirs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enfoui…</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au plus profond de ma mémoire. Ces souvenirs m’ont toujours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aidé…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à supporter les moments difficiles. J’aurai tout de même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une vie des plus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rempli…</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même si je me suis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cueillir les fruits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tombé…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sur ma route.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tenté…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toutes les expériences que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dans la mesure de mes moyens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limité…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114300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Lorsqu’elle </a:t>
            </a:r>
            <a:r>
              <a:rPr lang="fr-FR" dirty="0"/>
              <a:t>est toute seule, Participe s’entend très bien avec chacun des sujets du royaume.</a:t>
            </a:r>
            <a:br>
              <a:rPr lang="fr-FR" dirty="0"/>
            </a:b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SC_0121.JPG"/>
          <p:cNvPicPr>
            <a:picLocks noGrp="1"/>
          </p:cNvPicPr>
          <p:nvPr>
            <p:ph idx="1"/>
          </p:nvPr>
        </p:nvPicPr>
        <p:blipFill>
          <a:blip r:embed="rId2" cstate="print"/>
          <a:stretch>
            <a:fillRect/>
          </a:stretch>
        </p:blipFill>
        <p:spPr>
          <a:xfrm>
            <a:off x="1187624" y="260648"/>
            <a:ext cx="6624736" cy="4320480"/>
          </a:xfrm>
          <a:prstGeom prst="rect">
            <a:avLst/>
          </a:prstGeom>
        </p:spPr>
      </p:pic>
      <p:sp>
        <p:nvSpPr>
          <p:cNvPr id="5" name="ZoneTexte 4"/>
          <p:cNvSpPr txBox="1"/>
          <p:nvPr/>
        </p:nvSpPr>
        <p:spPr>
          <a:xfrm>
            <a:off x="1187624" y="5589240"/>
            <a:ext cx="6696744" cy="1138773"/>
          </a:xfrm>
          <a:prstGeom prst="rect">
            <a:avLst/>
          </a:prstGeom>
          <a:noFill/>
        </p:spPr>
        <p:txBody>
          <a:bodyPr wrap="square" rtlCol="0">
            <a:spAutoFit/>
          </a:bodyPr>
          <a:lstStyle/>
          <a:p>
            <a:pPr algn="ctr"/>
            <a:r>
              <a:rPr lang="fr-FR" sz="5000" dirty="0">
                <a:solidFill>
                  <a:srgbClr val="FF0000"/>
                </a:solidFill>
              </a:rPr>
              <a:t>Une petite fille </a:t>
            </a:r>
            <a:r>
              <a:rPr lang="fr-FR" sz="5000" dirty="0"/>
              <a:t>aimé</a:t>
            </a:r>
            <a:r>
              <a:rPr lang="fr-FR" sz="5000" dirty="0">
                <a:solidFill>
                  <a:srgbClr val="FF0000"/>
                </a:solidFill>
              </a:rPr>
              <a:t>e</a:t>
            </a:r>
            <a:r>
              <a:rPr lang="fr-FR" dirty="0"/>
              <a:t>.</a:t>
            </a:r>
          </a:p>
          <a:p>
            <a:pPr algn="ctr"/>
            <a:endParaRPr lang="fr-FR" dirty="0"/>
          </a:p>
        </p:txBody>
      </p:sp>
      <p:cxnSp>
        <p:nvCxnSpPr>
          <p:cNvPr id="7" name="Connecteur droit avec flèche 6"/>
          <p:cNvCxnSpPr/>
          <p:nvPr/>
        </p:nvCxnSpPr>
        <p:spPr>
          <a:xfrm>
            <a:off x="2483768" y="3717032"/>
            <a:ext cx="720080" cy="19442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a:off x="4788024" y="3501008"/>
            <a:ext cx="1512168"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403648" y="1196752"/>
            <a:ext cx="743730" cy="369332"/>
          </a:xfrm>
          <a:prstGeom prst="rect">
            <a:avLst/>
          </a:prstGeom>
          <a:noFill/>
        </p:spPr>
        <p:txBody>
          <a:bodyPr wrap="none" rtlCol="0">
            <a:spAutoFit/>
          </a:bodyPr>
          <a:lstStyle/>
          <a:p>
            <a:r>
              <a:rPr lang="fr-FR" b="1" dirty="0" smtClean="0">
                <a:solidFill>
                  <a:srgbClr val="FFFF00"/>
                </a:solidFill>
              </a:rPr>
              <a:t>SUJET</a:t>
            </a:r>
            <a:endParaRPr lang="fr-FR" b="1" dirty="0">
              <a:solidFill>
                <a:srgbClr val="FFFF00"/>
              </a:solidFill>
            </a:endParaRPr>
          </a:p>
        </p:txBody>
      </p:sp>
      <p:cxnSp>
        <p:nvCxnSpPr>
          <p:cNvPr id="12" name="Connecteur droit avec flèche 11"/>
          <p:cNvCxnSpPr/>
          <p:nvPr/>
        </p:nvCxnSpPr>
        <p:spPr>
          <a:xfrm>
            <a:off x="1691680" y="1700808"/>
            <a:ext cx="360040"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1772816"/>
            <a:ext cx="7056784" cy="2554545"/>
          </a:xfrm>
          <a:prstGeom prst="rect">
            <a:avLst/>
          </a:prstGeom>
        </p:spPr>
        <p:txBody>
          <a:bodyPr wrap="square">
            <a:spAutoFit/>
          </a:bodyPr>
          <a:lstStyle/>
          <a:p>
            <a:endParaRPr lang="fr-FR" sz="3200" dirty="0" smtClean="0"/>
          </a:p>
          <a:p>
            <a:r>
              <a:rPr lang="fr-FR" sz="3200" dirty="0" smtClean="0">
                <a:latin typeface="Gisha" pitchFamily="34" charset="-79"/>
                <a:cs typeface="Gisha" pitchFamily="34" charset="-79"/>
              </a:rPr>
              <a:t>Son </a:t>
            </a:r>
            <a:r>
              <a:rPr lang="fr-FR" sz="3200" dirty="0">
                <a:latin typeface="Gisha" pitchFamily="34" charset="-79"/>
                <a:cs typeface="Gisha" pitchFamily="34" charset="-79"/>
              </a:rPr>
              <a:t>meilleur ami, Être, est un garçon très partageur : il lui donne tout ce que lui-même reçoit des sujets du royaume.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22.JPG"/>
          <p:cNvPicPr/>
          <p:nvPr/>
        </p:nvPicPr>
        <p:blipFill>
          <a:blip r:embed="rId2" cstate="print"/>
          <a:stretch>
            <a:fillRect/>
          </a:stretch>
        </p:blipFill>
        <p:spPr>
          <a:xfrm>
            <a:off x="755576" y="404664"/>
            <a:ext cx="7848872" cy="5133216"/>
          </a:xfrm>
          <a:prstGeom prst="rect">
            <a:avLst/>
          </a:prstGeom>
        </p:spPr>
      </p:pic>
      <p:sp>
        <p:nvSpPr>
          <p:cNvPr id="3" name="ZoneTexte 2"/>
          <p:cNvSpPr txBox="1"/>
          <p:nvPr/>
        </p:nvSpPr>
        <p:spPr>
          <a:xfrm>
            <a:off x="971600" y="5517232"/>
            <a:ext cx="7459221" cy="861774"/>
          </a:xfrm>
          <a:prstGeom prst="rect">
            <a:avLst/>
          </a:prstGeom>
          <a:noFill/>
        </p:spPr>
        <p:txBody>
          <a:bodyPr wrap="none" rtlCol="0">
            <a:spAutoFit/>
          </a:bodyPr>
          <a:lstStyle/>
          <a:p>
            <a:r>
              <a:rPr lang="fr-FR" sz="5000" dirty="0">
                <a:solidFill>
                  <a:srgbClr val="FF0000"/>
                </a:solidFill>
              </a:rPr>
              <a:t>Pauline</a:t>
            </a:r>
            <a:r>
              <a:rPr lang="fr-FR" sz="5000" dirty="0"/>
              <a:t> est allé</a:t>
            </a:r>
            <a:r>
              <a:rPr lang="fr-FR" sz="5000" dirty="0">
                <a:solidFill>
                  <a:srgbClr val="FF0000"/>
                </a:solidFill>
              </a:rPr>
              <a:t>e</a:t>
            </a:r>
            <a:r>
              <a:rPr lang="fr-FR" sz="5000" dirty="0"/>
              <a:t> au marché.</a:t>
            </a:r>
          </a:p>
        </p:txBody>
      </p:sp>
      <p:cxnSp>
        <p:nvCxnSpPr>
          <p:cNvPr id="5" name="Connecteur droit avec flèche 4"/>
          <p:cNvCxnSpPr/>
          <p:nvPr/>
        </p:nvCxnSpPr>
        <p:spPr>
          <a:xfrm>
            <a:off x="2267744" y="4509120"/>
            <a:ext cx="0"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3491880" y="4509120"/>
            <a:ext cx="0" cy="11521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a:off x="4860032" y="4509120"/>
            <a:ext cx="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Flèche droite 12"/>
          <p:cNvSpPr/>
          <p:nvPr/>
        </p:nvSpPr>
        <p:spPr>
          <a:xfrm>
            <a:off x="2411760" y="6237312"/>
            <a:ext cx="2232248" cy="43204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755576" y="1412776"/>
            <a:ext cx="7488832" cy="3046988"/>
          </a:xfrm>
          <a:prstGeom prst="rect">
            <a:avLst/>
          </a:prstGeom>
        </p:spPr>
        <p:txBody>
          <a:bodyPr wrap="square">
            <a:spAutoFit/>
          </a:bodyPr>
          <a:lstStyle/>
          <a:p>
            <a:endParaRPr lang="fr-FR" sz="3200" dirty="0"/>
          </a:p>
          <a:p>
            <a:pPr algn="ctr"/>
            <a:r>
              <a:rPr lang="fr-FR" sz="3200" dirty="0" smtClean="0"/>
              <a:t>Un </a:t>
            </a:r>
            <a:r>
              <a:rPr lang="fr-FR" sz="3200" dirty="0"/>
              <a:t>autre garçon, lui, est son ennemi depuis toujours. Il s’appelle Avoir parce que justement, il veut TOUT AVOIR, il garde pour lui tous les cadeaux que lui font les sujets et n’accorde rien à Participe.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23.JPG"/>
          <p:cNvPicPr/>
          <p:nvPr/>
        </p:nvPicPr>
        <p:blipFill>
          <a:blip r:embed="rId2" cstate="print"/>
          <a:stretch>
            <a:fillRect/>
          </a:stretch>
        </p:blipFill>
        <p:spPr>
          <a:xfrm>
            <a:off x="827584" y="188640"/>
            <a:ext cx="7632888" cy="5088592"/>
          </a:xfrm>
          <a:prstGeom prst="rect">
            <a:avLst/>
          </a:prstGeom>
        </p:spPr>
      </p:pic>
      <p:sp>
        <p:nvSpPr>
          <p:cNvPr id="3" name="ZoneTexte 2"/>
          <p:cNvSpPr txBox="1"/>
          <p:nvPr/>
        </p:nvSpPr>
        <p:spPr>
          <a:xfrm>
            <a:off x="1187624" y="5301208"/>
            <a:ext cx="4968552" cy="1015663"/>
          </a:xfrm>
          <a:prstGeom prst="rect">
            <a:avLst/>
          </a:prstGeom>
          <a:noFill/>
        </p:spPr>
        <p:txBody>
          <a:bodyPr wrap="square" rtlCol="0">
            <a:spAutoFit/>
          </a:bodyPr>
          <a:lstStyle/>
          <a:p>
            <a:pPr algn="ctr"/>
            <a:r>
              <a:rPr lang="fr-FR" sz="6000" dirty="0" smtClean="0"/>
              <a:t>Julie a suivi.</a:t>
            </a:r>
            <a:endParaRPr lang="fr-FR" sz="6000" dirty="0"/>
          </a:p>
        </p:txBody>
      </p:sp>
      <p:cxnSp>
        <p:nvCxnSpPr>
          <p:cNvPr id="5" name="Connecteur droit avec flèche 4"/>
          <p:cNvCxnSpPr/>
          <p:nvPr/>
        </p:nvCxnSpPr>
        <p:spPr>
          <a:xfrm>
            <a:off x="2411760" y="4005064"/>
            <a:ext cx="0"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3563888" y="4005064"/>
            <a:ext cx="0" cy="15841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flipH="1">
            <a:off x="4860032" y="3861048"/>
            <a:ext cx="432048" cy="17281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Flèche droite 9"/>
          <p:cNvSpPr/>
          <p:nvPr/>
        </p:nvSpPr>
        <p:spPr>
          <a:xfrm>
            <a:off x="2411760" y="6309320"/>
            <a:ext cx="2376264" cy="3600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cxnSp>
        <p:nvCxnSpPr>
          <p:cNvPr id="12" name="Connecteur droit 11"/>
          <p:cNvCxnSpPr/>
          <p:nvPr/>
        </p:nvCxnSpPr>
        <p:spPr>
          <a:xfrm>
            <a:off x="2771800" y="6165304"/>
            <a:ext cx="1512168" cy="692696"/>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flipH="1">
            <a:off x="2843808" y="6165304"/>
            <a:ext cx="1080120" cy="69269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606</Words>
  <Application>Microsoft Office PowerPoint</Application>
  <PresentationFormat>Affichage à l'écran (4:3)</PresentationFormat>
  <Paragraphs>78</Paragraphs>
  <Slides>30</Slides>
  <Notes>3</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La belle histoire de Participe dans le royaume de la phrase </vt:lpstr>
      <vt:lpstr> Il était une fois, une gentille petite fille qui s’appelait Participe Passé –mais tout le monde la surnommait Participe. Elle vivait dans le royaume de la phrase. </vt:lpstr>
      <vt:lpstr>Diapositive 3</vt:lpstr>
      <vt:lpstr>       Lorsqu’elle est toute seule, Participe s’entend très bien avec chacun des sujets du royaume.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belle histoire de Participe dans le royaume de la phrase</dc:title>
  <dc:creator>msalaun</dc:creator>
  <cp:lastModifiedBy>msalaun</cp:lastModifiedBy>
  <cp:revision>27</cp:revision>
  <dcterms:created xsi:type="dcterms:W3CDTF">2014-10-20T16:46:29Z</dcterms:created>
  <dcterms:modified xsi:type="dcterms:W3CDTF">2014-10-24T11:50:24Z</dcterms:modified>
</cp:coreProperties>
</file>